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77" r:id="rId4"/>
    <p:sldId id="278" r:id="rId5"/>
    <p:sldId id="258" r:id="rId6"/>
    <p:sldId id="297" r:id="rId7"/>
    <p:sldId id="275" r:id="rId8"/>
    <p:sldId id="259" r:id="rId9"/>
    <p:sldId id="279" r:id="rId10"/>
    <p:sldId id="261" r:id="rId11"/>
    <p:sldId id="288" r:id="rId12"/>
    <p:sldId id="294" r:id="rId13"/>
    <p:sldId id="295" r:id="rId14"/>
    <p:sldId id="262" r:id="rId15"/>
    <p:sldId id="281" r:id="rId16"/>
    <p:sldId id="280" r:id="rId17"/>
    <p:sldId id="283" r:id="rId18"/>
    <p:sldId id="284" r:id="rId19"/>
    <p:sldId id="264" r:id="rId20"/>
    <p:sldId id="296" r:id="rId21"/>
    <p:sldId id="286" r:id="rId22"/>
    <p:sldId id="287" r:id="rId23"/>
    <p:sldId id="289" r:id="rId24"/>
    <p:sldId id="290" r:id="rId25"/>
    <p:sldId id="266" r:id="rId26"/>
    <p:sldId id="298" r:id="rId27"/>
    <p:sldId id="268" r:id="rId28"/>
    <p:sldId id="272" r:id="rId29"/>
    <p:sldId id="273" r:id="rId30"/>
    <p:sldId id="291" r:id="rId31"/>
    <p:sldId id="27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6C259-A517-4FDB-8BAC-425DFD2CA587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43104-FB0A-44E7-A6D0-99756E1271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Fix…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43104-FB0A-44E7-A6D0-99756E1271D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solutions have a permanent aspect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43104-FB0A-44E7-A6D0-99756E1271D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06AE1-12E1-4EB6-93F2-8F98339C1C3A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CA03-AA20-4BE8-83CE-3E98A6463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06AE1-12E1-4EB6-93F2-8F98339C1C3A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CA03-AA20-4BE8-83CE-3E98A6463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06AE1-12E1-4EB6-93F2-8F98339C1C3A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CA03-AA20-4BE8-83CE-3E98A6463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06AE1-12E1-4EB6-93F2-8F98339C1C3A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CA03-AA20-4BE8-83CE-3E98A6463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06AE1-12E1-4EB6-93F2-8F98339C1C3A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CA03-AA20-4BE8-83CE-3E98A6463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06AE1-12E1-4EB6-93F2-8F98339C1C3A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CA03-AA20-4BE8-83CE-3E98A6463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06AE1-12E1-4EB6-93F2-8F98339C1C3A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CA03-AA20-4BE8-83CE-3E98A6463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06AE1-12E1-4EB6-93F2-8F98339C1C3A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CA03-AA20-4BE8-83CE-3E98A6463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06AE1-12E1-4EB6-93F2-8F98339C1C3A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CA03-AA20-4BE8-83CE-3E98A6463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06AE1-12E1-4EB6-93F2-8F98339C1C3A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CA03-AA20-4BE8-83CE-3E98A6463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06AE1-12E1-4EB6-93F2-8F98339C1C3A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ACA03-AA20-4BE8-83CE-3E98A6463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06AE1-12E1-4EB6-93F2-8F98339C1C3A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ACA03-AA20-4BE8-83CE-3E98A6463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Portable Controlled Noise Environment</a:t>
            </a:r>
            <a:endParaRPr lang="en-US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800600"/>
            <a:ext cx="80010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Jenny Liu, Amanda Spencer, Jennifer Wang</a:t>
            </a:r>
          </a:p>
          <a:p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Team 34</a:t>
            </a:r>
          </a:p>
          <a:p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Client: 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Dennis Barbour, 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M.D.,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Ph.D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endParaRPr lang="en-US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Progress 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Presentation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Internal Microphone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36637"/>
            <a:ext cx="4038600" cy="4525963"/>
          </a:xfrm>
        </p:spPr>
        <p:txBody>
          <a:bodyPr/>
          <a:lstStyle/>
          <a:p>
            <a:r>
              <a:rPr lang="en-US" dirty="0" err="1" smtClean="0"/>
              <a:t>Electret</a:t>
            </a:r>
            <a:endParaRPr lang="en-US" dirty="0" smtClean="0"/>
          </a:p>
          <a:p>
            <a:pPr lvl="1"/>
            <a:r>
              <a:rPr lang="en-US" sz="2000" dirty="0" smtClean="0"/>
              <a:t>Pros: inexpensive, frequency profile flat</a:t>
            </a:r>
          </a:p>
          <a:p>
            <a:pPr lvl="1"/>
            <a:r>
              <a:rPr lang="en-US" sz="2000" dirty="0" smtClean="0"/>
              <a:t>Cons: larger, more inexpensive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572000"/>
          </a:xfrm>
        </p:spPr>
        <p:txBody>
          <a:bodyPr/>
          <a:lstStyle/>
          <a:p>
            <a:r>
              <a:rPr lang="en-US" dirty="0" smtClean="0"/>
              <a:t>MEMS </a:t>
            </a:r>
          </a:p>
          <a:p>
            <a:pPr lvl="1"/>
            <a:r>
              <a:rPr lang="en-US" sz="2000" dirty="0" smtClean="0"/>
              <a:t>Pros: very small, EM shielded</a:t>
            </a:r>
          </a:p>
          <a:p>
            <a:pPr lvl="1"/>
            <a:r>
              <a:rPr lang="en-US" sz="2000" dirty="0" smtClean="0"/>
              <a:t>Cons:  frequency profile mostly flat</a:t>
            </a:r>
            <a:endParaRPr lang="en-US" sz="2000" dirty="0"/>
          </a:p>
        </p:txBody>
      </p:sp>
      <p:pic>
        <p:nvPicPr>
          <p:cNvPr id="5" name="Picture 4" descr="http://www.epcos.com/web/generator/Web/Sections/Components/Applications/2010/01__MEMS__microphones/Fig1,templateId=imaging,ib=MTpzPSNEYXRhX2VufDI6YT0xLjAseT0tMyx4PS0zLHM9MzM2MjI2I0RhdGFfZW4_3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731226"/>
            <a:ext cx="3429000" cy="191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EMS-Microphone"/>
          <p:cNvPicPr>
            <a:picLocks noChangeAspect="1"/>
          </p:cNvPicPr>
          <p:nvPr/>
        </p:nvPicPr>
        <p:blipFill>
          <a:blip r:embed="rId3" cstate="print"/>
          <a:srcRect b="33585"/>
          <a:stretch>
            <a:fillRect/>
          </a:stretch>
        </p:blipFill>
        <p:spPr bwMode="auto">
          <a:xfrm>
            <a:off x="5029199" y="4836160"/>
            <a:ext cx="3200399" cy="156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rcRect l="29219" t="36900" r="18333" b="31636"/>
          <a:stretch>
            <a:fillRect/>
          </a:stretch>
        </p:blipFill>
        <p:spPr bwMode="auto">
          <a:xfrm>
            <a:off x="457200" y="2961289"/>
            <a:ext cx="3886200" cy="145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s://www.adafruit.com/images/medium/ID1064_MED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572000"/>
            <a:ext cx="29591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Placement</a:t>
            </a:r>
          </a:p>
          <a:p>
            <a:pPr lvl="1">
              <a:defRPr/>
            </a:pPr>
            <a:r>
              <a:rPr lang="en-US" sz="2000" dirty="0" smtClean="0"/>
              <a:t>Behind the ear</a:t>
            </a:r>
          </a:p>
          <a:p>
            <a:pPr lvl="1">
              <a:defRPr/>
            </a:pPr>
            <a:r>
              <a:rPr lang="en-US" sz="2000" dirty="0" smtClean="0"/>
              <a:t>Behind the earlobe</a:t>
            </a:r>
          </a:p>
          <a:p>
            <a:pPr lvl="1">
              <a:defRPr/>
            </a:pPr>
            <a:r>
              <a:rPr lang="en-US" sz="2000" dirty="0" smtClean="0"/>
              <a:t>In external ear canal</a:t>
            </a:r>
          </a:p>
          <a:p>
            <a:pPr lvl="1">
              <a:defRPr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Internal Microphone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514600" y="28956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7106" name="Picture 2" descr="http://www.lowpoly.com/sculpture/marble-ear-b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524000"/>
            <a:ext cx="4924425" cy="3810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Placement</a:t>
            </a:r>
          </a:p>
          <a:p>
            <a:pPr lvl="1">
              <a:defRPr/>
            </a:pPr>
            <a:r>
              <a:rPr lang="en-US" sz="2000" dirty="0" smtClean="0"/>
              <a:t>Behind the ear</a:t>
            </a:r>
          </a:p>
          <a:p>
            <a:pPr lvl="1">
              <a:defRPr/>
            </a:pPr>
            <a:r>
              <a:rPr lang="en-US" sz="2000" dirty="0" smtClean="0"/>
              <a:t>Behind the earlobe</a:t>
            </a:r>
          </a:p>
          <a:p>
            <a:pPr lvl="1">
              <a:defRPr/>
            </a:pPr>
            <a:r>
              <a:rPr lang="en-US" sz="2000" dirty="0" smtClean="0"/>
              <a:t>In external ear canal</a:t>
            </a:r>
          </a:p>
          <a:p>
            <a:pPr lvl="1">
              <a:defRPr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Internal Microphone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514600" y="28956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7106" name="Picture 2" descr="http://www.lowpoly.com/sculpture/marble-ear-b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524000"/>
            <a:ext cx="4924425" cy="3810000"/>
          </a:xfrm>
          <a:prstGeom prst="rect">
            <a:avLst/>
          </a:prstGeom>
          <a:noFill/>
        </p:spPr>
      </p:pic>
      <p:sp>
        <p:nvSpPr>
          <p:cNvPr id="15" name="Oval 14"/>
          <p:cNvSpPr/>
          <p:nvPr/>
        </p:nvSpPr>
        <p:spPr>
          <a:xfrm>
            <a:off x="5638800" y="2286000"/>
            <a:ext cx="762000" cy="533400"/>
          </a:xfrm>
          <a:prstGeom prst="ellipse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/>
              <a:t>Placement</a:t>
            </a:r>
          </a:p>
          <a:p>
            <a:pPr lvl="1">
              <a:defRPr/>
            </a:pPr>
            <a:r>
              <a:rPr lang="en-US" sz="2000" dirty="0" smtClean="0"/>
              <a:t>Behind the ear</a:t>
            </a:r>
          </a:p>
          <a:p>
            <a:pPr lvl="1">
              <a:defRPr/>
            </a:pPr>
            <a:r>
              <a:rPr lang="en-US" sz="2000" dirty="0" smtClean="0"/>
              <a:t>In </a:t>
            </a:r>
            <a:r>
              <a:rPr lang="en-US" sz="2000" dirty="0" smtClean="0"/>
              <a:t>external ear canal</a:t>
            </a:r>
          </a:p>
          <a:p>
            <a:pPr lvl="1">
              <a:defRPr/>
            </a:pPr>
            <a:r>
              <a:rPr lang="en-US" sz="2000" dirty="0" smtClean="0"/>
              <a:t>Behind the earlobe</a:t>
            </a:r>
          </a:p>
          <a:p>
            <a:pPr lvl="1">
              <a:buNone/>
              <a:defRPr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Internal Microphone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514600" y="28956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7106" name="Picture 2" descr="http://www.lowpoly.com/sculpture/marble-ear-b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524000"/>
            <a:ext cx="4924425" cy="3810000"/>
          </a:xfrm>
          <a:prstGeom prst="rect">
            <a:avLst/>
          </a:prstGeom>
          <a:noFill/>
        </p:spPr>
      </p:pic>
      <p:sp>
        <p:nvSpPr>
          <p:cNvPr id="14" name="Oval 13"/>
          <p:cNvSpPr/>
          <p:nvPr/>
        </p:nvSpPr>
        <p:spPr>
          <a:xfrm>
            <a:off x="5029200" y="2895600"/>
            <a:ext cx="762000" cy="533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38800" y="2286000"/>
            <a:ext cx="762000" cy="533400"/>
          </a:xfrm>
          <a:prstGeom prst="ellipse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Apparatus Attachment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Clamp</a:t>
            </a:r>
          </a:p>
          <a:p>
            <a:r>
              <a:rPr lang="en-US" dirty="0" smtClean="0"/>
              <a:t>Suction cup</a:t>
            </a:r>
          </a:p>
          <a:p>
            <a:r>
              <a:rPr lang="en-US" dirty="0" err="1" smtClean="0"/>
              <a:t>Happeez</a:t>
            </a:r>
            <a:r>
              <a:rPr lang="en-US" dirty="0" smtClean="0"/>
              <a:t> adhesive</a:t>
            </a:r>
          </a:p>
        </p:txBody>
      </p:sp>
      <p:pic>
        <p:nvPicPr>
          <p:cNvPr id="6" name="Picture 5" descr="The Best Noise-Canceling Headphones"/>
          <p:cNvPicPr/>
          <p:nvPr/>
        </p:nvPicPr>
        <p:blipFill>
          <a:blip r:embed="rId3" cstate="print"/>
          <a:srcRect r="18919"/>
          <a:stretch>
            <a:fillRect/>
          </a:stretch>
        </p:blipFill>
        <p:spPr bwMode="auto">
          <a:xfrm>
            <a:off x="3886200" y="1061484"/>
            <a:ext cx="2286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Jennifer\Desktop\clamp.png"/>
          <p:cNvPicPr/>
          <p:nvPr/>
        </p:nvPicPr>
        <p:blipFill>
          <a:blip r:embed="rId4" cstate="print"/>
          <a:srcRect l="16901"/>
          <a:stretch>
            <a:fillRect/>
          </a:stretch>
        </p:blipFill>
        <p:spPr bwMode="auto">
          <a:xfrm>
            <a:off x="6019800" y="1061484"/>
            <a:ext cx="1123950" cy="168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Jennifer\Desktop\clampunder.png"/>
          <p:cNvPicPr/>
          <p:nvPr/>
        </p:nvPicPr>
        <p:blipFill>
          <a:blip r:embed="rId5" cstate="print"/>
          <a:srcRect l="18689"/>
          <a:stretch>
            <a:fillRect/>
          </a:stretch>
        </p:blipFill>
        <p:spPr bwMode="auto">
          <a:xfrm>
            <a:off x="7086600" y="1061484"/>
            <a:ext cx="1143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562600" y="3200400"/>
            <a:ext cx="2819400" cy="345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Dual Lock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Screw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Clasp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Snap-button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Glue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3" name="Picture 1" descr="C:\Users\Jenny\Dropbox\Uni\BME Design\HeadphoneExternalAttachment.bmp"/>
          <p:cNvPicPr>
            <a:picLocks noChangeAspect="1" noChangeArrowheads="1"/>
          </p:cNvPicPr>
          <p:nvPr/>
        </p:nvPicPr>
        <p:blipFill>
          <a:blip r:embed="rId6" cstate="print"/>
          <a:srcRect l="11289" b="18156"/>
          <a:stretch>
            <a:fillRect/>
          </a:stretch>
        </p:blipFill>
        <p:spPr bwMode="auto">
          <a:xfrm>
            <a:off x="2057400" y="3429000"/>
            <a:ext cx="3429000" cy="3163579"/>
          </a:xfrm>
          <a:prstGeom prst="rect">
            <a:avLst/>
          </a:prstGeom>
          <a:noFill/>
        </p:spPr>
      </p:pic>
      <p:pic>
        <p:nvPicPr>
          <p:cNvPr id="5" name="Picture 4" descr="http://www.itapestore.com/productimages/dual_lock/duallock_mushroomhead_graphic_small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3733800"/>
            <a:ext cx="2383908" cy="163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Apparatus Attachment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Clamp</a:t>
            </a:r>
          </a:p>
          <a:p>
            <a:r>
              <a:rPr lang="en-US" dirty="0" smtClean="0"/>
              <a:t>Suction cup</a:t>
            </a:r>
          </a:p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Happeez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adhesive</a:t>
            </a:r>
          </a:p>
        </p:txBody>
      </p:sp>
      <p:pic>
        <p:nvPicPr>
          <p:cNvPr id="4" name="rg_hi" descr="https://encrypted-tbn2.gstatic.com/images?q=tbn:ANd9GcQtWwbuVJAVr9AT2J49UICwnpvEVp7YnGUhl6YdnE1SGg9-BEJ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3290" y="1061484"/>
            <a:ext cx="2759710" cy="166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he Best Noise-Canceling Headphones"/>
          <p:cNvPicPr/>
          <p:nvPr/>
        </p:nvPicPr>
        <p:blipFill>
          <a:blip r:embed="rId3" cstate="print"/>
          <a:srcRect r="18919"/>
          <a:stretch>
            <a:fillRect/>
          </a:stretch>
        </p:blipFill>
        <p:spPr bwMode="auto">
          <a:xfrm>
            <a:off x="3869690" y="1061484"/>
            <a:ext cx="2286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562600" y="3200400"/>
            <a:ext cx="2819400" cy="345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Dual Lock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Screw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Clasp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Snap-button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Glue</a:t>
            </a:r>
          </a:p>
        </p:txBody>
      </p:sp>
      <p:pic>
        <p:nvPicPr>
          <p:cNvPr id="13313" name="Picture 1" descr="C:\Users\Jenny\Dropbox\Uni\BME Design\HeadphoneExternalAttachment.bmp"/>
          <p:cNvPicPr>
            <a:picLocks noChangeAspect="1" noChangeArrowheads="1"/>
          </p:cNvPicPr>
          <p:nvPr/>
        </p:nvPicPr>
        <p:blipFill>
          <a:blip r:embed="rId4" cstate="print"/>
          <a:srcRect l="11289" b="18156"/>
          <a:stretch>
            <a:fillRect/>
          </a:stretch>
        </p:blipFill>
        <p:spPr bwMode="auto">
          <a:xfrm>
            <a:off x="2057400" y="3429000"/>
            <a:ext cx="3429000" cy="3163579"/>
          </a:xfrm>
          <a:prstGeom prst="rect">
            <a:avLst/>
          </a:prstGeom>
          <a:noFill/>
        </p:spPr>
      </p:pic>
      <p:pic>
        <p:nvPicPr>
          <p:cNvPr id="5" name="Picture 4" descr="http://www.itapestore.com/productimages/dual_lock/duallock_mushroomhead_graphic_small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733800"/>
            <a:ext cx="2383908" cy="163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Apparatus Attachment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Clamp</a:t>
            </a:r>
          </a:p>
          <a:p>
            <a:r>
              <a:rPr lang="en-US" dirty="0" smtClean="0"/>
              <a:t>Suction cup</a:t>
            </a:r>
          </a:p>
          <a:p>
            <a:r>
              <a:rPr lang="en-US" dirty="0" err="1" smtClean="0"/>
              <a:t>Happeez</a:t>
            </a:r>
            <a:r>
              <a:rPr lang="en-US" dirty="0" smtClean="0"/>
              <a:t> adhesive</a:t>
            </a:r>
          </a:p>
        </p:txBody>
      </p:sp>
      <p:pic>
        <p:nvPicPr>
          <p:cNvPr id="4" name="rg_hi" descr="https://encrypted-tbn2.gstatic.com/images?q=tbn:ANd9GcQtWwbuVJAVr9AT2J49UICwnpvEVp7YnGUhl6YdnE1SGg9-BEJ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3290" y="1061484"/>
            <a:ext cx="2759710" cy="166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he Best Noise-Canceling Headphones"/>
          <p:cNvPicPr/>
          <p:nvPr/>
        </p:nvPicPr>
        <p:blipFill>
          <a:blip r:embed="rId3" cstate="print"/>
          <a:srcRect r="18919"/>
          <a:stretch>
            <a:fillRect/>
          </a:stretch>
        </p:blipFill>
        <p:spPr bwMode="auto">
          <a:xfrm>
            <a:off x="3869690" y="1061484"/>
            <a:ext cx="2286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562600" y="3200400"/>
            <a:ext cx="2819400" cy="345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Dual Lock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Screw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Clasp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Snap-button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noProof="0" dirty="0" smtClean="0"/>
              <a:t>Glue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3" name="Picture 1" descr="C:\Users\Jenny\Dropbox\Uni\BME Design\HeadphoneExternalAttachment.bmp"/>
          <p:cNvPicPr>
            <a:picLocks noChangeAspect="1" noChangeArrowheads="1"/>
          </p:cNvPicPr>
          <p:nvPr/>
        </p:nvPicPr>
        <p:blipFill>
          <a:blip r:embed="rId4" cstate="print"/>
          <a:srcRect l="11289" b="18156"/>
          <a:stretch>
            <a:fillRect/>
          </a:stretch>
        </p:blipFill>
        <p:spPr bwMode="auto">
          <a:xfrm>
            <a:off x="2057400" y="3429000"/>
            <a:ext cx="3429000" cy="3163579"/>
          </a:xfrm>
          <a:prstGeom prst="rect">
            <a:avLst/>
          </a:prstGeom>
          <a:noFill/>
        </p:spPr>
      </p:pic>
      <p:pic>
        <p:nvPicPr>
          <p:cNvPr id="10" name="rg_hi" descr="https://encrypted-tbn3.gstatic.com/images?q=tbn:ANd9GcSNyhpgSbgY0fFz9T5W9W7gaqiHNhyta7Uy1RPqD8S2VnolxE2Y0g"/>
          <p:cNvPicPr/>
          <p:nvPr/>
        </p:nvPicPr>
        <p:blipFill>
          <a:blip r:embed="rId5" cstate="print"/>
          <a:srcRect l="3817" t="6485" r="8397" b="13359"/>
          <a:stretch>
            <a:fillRect/>
          </a:stretch>
        </p:blipFill>
        <p:spPr bwMode="auto">
          <a:xfrm>
            <a:off x="609600" y="3429000"/>
            <a:ext cx="1752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Bistable</a:t>
            </a:r>
            <a:r>
              <a:rPr lang="en-US" dirty="0" smtClean="0"/>
              <a:t> spring band</a:t>
            </a:r>
          </a:p>
          <a:p>
            <a:pPr lvl="1"/>
            <a:r>
              <a:rPr lang="en-US" sz="2400" dirty="0" smtClean="0"/>
              <a:t>Pros: off-the-shelf, </a:t>
            </a:r>
            <a:r>
              <a:rPr lang="en-US" sz="2400" dirty="0" smtClean="0"/>
              <a:t>storage shape</a:t>
            </a:r>
            <a:endParaRPr lang="en-US" sz="2400" dirty="0" smtClean="0"/>
          </a:p>
          <a:p>
            <a:pPr lvl="1"/>
            <a:r>
              <a:rPr lang="en-US" sz="2400" dirty="0" smtClean="0"/>
              <a:t>Cons: difficult, hard </a:t>
            </a:r>
            <a:r>
              <a:rPr lang="en-US" sz="2400" dirty="0" smtClean="0"/>
              <a:t>to attach</a:t>
            </a:r>
            <a:endParaRPr lang="en-US" sz="2400" dirty="0" smtClean="0"/>
          </a:p>
          <a:p>
            <a:pPr lvl="1">
              <a:buNone/>
            </a:pPr>
            <a:r>
              <a:rPr lang="en-US" sz="2400" dirty="0" smtClean="0"/>
              <a:t>               hard to control bending</a:t>
            </a:r>
            <a:endParaRPr lang="en-US" sz="2400" dirty="0" smtClean="0"/>
          </a:p>
          <a:p>
            <a:r>
              <a:rPr lang="en-US" dirty="0" smtClean="0"/>
              <a:t>Telescoping Metal Frame</a:t>
            </a:r>
          </a:p>
          <a:p>
            <a:r>
              <a:rPr lang="en-US" dirty="0" err="1" smtClean="0"/>
              <a:t>Flexon</a:t>
            </a:r>
            <a:endParaRPr lang="en-US" dirty="0" smtClean="0"/>
          </a:p>
          <a:p>
            <a:r>
              <a:rPr lang="en-US" dirty="0" smtClean="0"/>
              <a:t>Bent rod</a:t>
            </a:r>
          </a:p>
          <a:p>
            <a:r>
              <a:rPr lang="en-US" dirty="0" smtClean="0"/>
              <a:t>Glue</a:t>
            </a:r>
          </a:p>
          <a:p>
            <a:r>
              <a:rPr lang="en-US" dirty="0" smtClean="0"/>
              <a:t>Magnet</a:t>
            </a:r>
            <a:endParaRPr lang="en-US" dirty="0"/>
          </a:p>
        </p:txBody>
      </p:sp>
      <p:pic>
        <p:nvPicPr>
          <p:cNvPr id="6" name="Picture 3" descr="C:\Users\Jenny\Dropbox\Uni\BME Design\SlapBracelet.bmp"/>
          <p:cNvPicPr>
            <a:picLocks noChangeAspect="1" noChangeArrowheads="1"/>
          </p:cNvPicPr>
          <p:nvPr/>
        </p:nvPicPr>
        <p:blipFill>
          <a:blip r:embed="rId2" cstate="print"/>
          <a:srcRect l="53176" t="12918" b="13880"/>
          <a:stretch>
            <a:fillRect/>
          </a:stretch>
        </p:blipFill>
        <p:spPr bwMode="auto">
          <a:xfrm>
            <a:off x="6705600" y="2057400"/>
            <a:ext cx="2485800" cy="3886200"/>
          </a:xfrm>
          <a:prstGeom prst="rect">
            <a:avLst/>
          </a:prstGeom>
          <a:noFill/>
        </p:spPr>
      </p:pic>
      <p:pic>
        <p:nvPicPr>
          <p:cNvPr id="37890" name="Picture 2" descr="http://www.quotewharf.com/silicone_wristbands/img/slap%20bracelets%2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505200"/>
            <a:ext cx="2438400" cy="2438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Internal Microphone Attachment</a:t>
            </a:r>
            <a:endParaRPr lang="en-US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Jenny\Dropbox\Uni\BME Design\SlapBracelet.bmp"/>
          <p:cNvPicPr>
            <a:picLocks noChangeAspect="1" noChangeArrowheads="1"/>
          </p:cNvPicPr>
          <p:nvPr/>
        </p:nvPicPr>
        <p:blipFill>
          <a:blip r:embed="rId2" cstate="print"/>
          <a:srcRect l="53176" t="12918" b="13880"/>
          <a:stretch>
            <a:fillRect/>
          </a:stretch>
        </p:blipFill>
        <p:spPr bwMode="auto">
          <a:xfrm>
            <a:off x="6705600" y="2057400"/>
            <a:ext cx="2485800" cy="38862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Bistable</a:t>
            </a:r>
            <a:r>
              <a:rPr lang="en-US" dirty="0" smtClean="0"/>
              <a:t> spring band</a:t>
            </a:r>
          </a:p>
          <a:p>
            <a:r>
              <a:rPr lang="en-US" dirty="0" smtClean="0"/>
              <a:t>Telescoping Metal Frame</a:t>
            </a:r>
          </a:p>
          <a:p>
            <a:r>
              <a:rPr lang="en-US" dirty="0" err="1" smtClean="0"/>
              <a:t>Flexon</a:t>
            </a:r>
            <a:endParaRPr lang="en-US" dirty="0" smtClean="0"/>
          </a:p>
          <a:p>
            <a:pPr lvl="1"/>
            <a:r>
              <a:rPr lang="en-US" sz="2400" dirty="0" smtClean="0"/>
              <a:t>Pros: </a:t>
            </a:r>
            <a:r>
              <a:rPr lang="en-US" sz="2400" dirty="0" smtClean="0"/>
              <a:t>flexible, customizable</a:t>
            </a:r>
            <a:r>
              <a:rPr lang="en-US" sz="2400" dirty="0" smtClean="0"/>
              <a:t>, </a:t>
            </a:r>
            <a:r>
              <a:rPr lang="en-US" sz="2400" dirty="0" smtClean="0"/>
              <a:t>light, strong</a:t>
            </a:r>
          </a:p>
          <a:p>
            <a:pPr lvl="1">
              <a:buNone/>
            </a:pPr>
            <a:r>
              <a:rPr lang="en-US" sz="2400" dirty="0" smtClean="0"/>
              <a:t> </a:t>
            </a:r>
            <a:r>
              <a:rPr lang="en-US" sz="2400" dirty="0" smtClean="0"/>
              <a:t>        bio-</a:t>
            </a:r>
            <a:r>
              <a:rPr lang="en-US" sz="2400" dirty="0" smtClean="0"/>
              <a:t>compatible</a:t>
            </a:r>
            <a:endParaRPr lang="en-US" sz="2400" dirty="0" smtClean="0"/>
          </a:p>
          <a:p>
            <a:pPr lvl="1"/>
            <a:r>
              <a:rPr lang="en-US" sz="2400" dirty="0" smtClean="0"/>
              <a:t>Cons: proprietary, unavailable </a:t>
            </a:r>
          </a:p>
          <a:p>
            <a:r>
              <a:rPr lang="en-US" dirty="0" smtClean="0"/>
              <a:t>Bent rod</a:t>
            </a:r>
          </a:p>
          <a:p>
            <a:r>
              <a:rPr lang="en-US" dirty="0" smtClean="0"/>
              <a:t>Glue</a:t>
            </a:r>
          </a:p>
          <a:p>
            <a:r>
              <a:rPr lang="en-US" dirty="0" smtClean="0"/>
              <a:t>Magnet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Internal Microphone Attachment</a:t>
            </a:r>
            <a:endParaRPr lang="en-US" dirty="0"/>
          </a:p>
        </p:txBody>
      </p:sp>
      <p:pic>
        <p:nvPicPr>
          <p:cNvPr id="7" name="il_fi" descr="http://www.sunsetoptometric.com/wp-content/uploads/2010/11/flexon-full1.jpg"/>
          <p:cNvPicPr/>
          <p:nvPr/>
        </p:nvPicPr>
        <p:blipFill>
          <a:blip r:embed="rId3" cstate="print"/>
          <a:srcRect r="24030"/>
          <a:stretch>
            <a:fillRect/>
          </a:stretch>
        </p:blipFill>
        <p:spPr bwMode="auto">
          <a:xfrm>
            <a:off x="3429000" y="4038600"/>
            <a:ext cx="3276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Static Recording</a:t>
            </a:r>
            <a:endParaRPr lang="en-US" dirty="0" smtClean="0"/>
          </a:p>
          <a:p>
            <a:pPr lvl="1"/>
            <a:r>
              <a:rPr lang="en-US" dirty="0" smtClean="0"/>
              <a:t>Pros: Absolute SNR control</a:t>
            </a:r>
          </a:p>
          <a:p>
            <a:pPr lvl="1"/>
            <a:r>
              <a:rPr lang="en-US" dirty="0" smtClean="0"/>
              <a:t>Cons: Does not account for </a:t>
            </a:r>
            <a:r>
              <a:rPr lang="en-US" dirty="0" smtClean="0"/>
              <a:t>N</a:t>
            </a:r>
            <a:r>
              <a:rPr lang="en-US" baseline="-25000" dirty="0" smtClean="0"/>
              <a:t>P</a:t>
            </a:r>
            <a:endParaRPr lang="en-US" dirty="0" smtClean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&amp; Project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Hearing loss affects 30 million Americans</a:t>
            </a:r>
          </a:p>
          <a:p>
            <a:r>
              <a:rPr lang="en-US" sz="2800" dirty="0" smtClean="0"/>
              <a:t>Treat with hearing aids or cochlear implants</a:t>
            </a:r>
          </a:p>
          <a:p>
            <a:r>
              <a:rPr lang="en-US" sz="2800" dirty="0" smtClean="0"/>
              <a:t>Design a </a:t>
            </a:r>
            <a:r>
              <a:rPr lang="en-US" sz="2800" b="1" dirty="0" smtClean="0"/>
              <a:t>portable controlled noise environment </a:t>
            </a:r>
            <a:r>
              <a:rPr lang="en-US" sz="2800" dirty="0" smtClean="0"/>
              <a:t>for </a:t>
            </a:r>
            <a:r>
              <a:rPr lang="en-US" sz="2800" dirty="0" smtClean="0"/>
              <a:t>an auditory training </a:t>
            </a:r>
            <a:r>
              <a:rPr lang="en-US" sz="2800" dirty="0" err="1" smtClean="0"/>
              <a:t>smartphone</a:t>
            </a:r>
            <a:r>
              <a:rPr lang="en-US" sz="2800" dirty="0" smtClean="0"/>
              <a:t> game to improve usability</a:t>
            </a:r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810000"/>
            <a:ext cx="2560320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Jenny\Dropbox\Uni\BME Design\FlowDiagram_fin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429000"/>
            <a:ext cx="3333315" cy="299634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Static Recording</a:t>
            </a:r>
          </a:p>
          <a:p>
            <a:r>
              <a:rPr lang="en-US" dirty="0" smtClean="0"/>
              <a:t>Iterative</a:t>
            </a:r>
            <a:endParaRPr lang="en-US" dirty="0" smtClean="0"/>
          </a:p>
          <a:p>
            <a:pPr lvl="1"/>
            <a:r>
              <a:rPr lang="en-US" dirty="0" smtClean="0"/>
              <a:t>Adjust N</a:t>
            </a:r>
            <a:r>
              <a:rPr lang="en-US" baseline="-25000" dirty="0" smtClean="0"/>
              <a:t>T</a:t>
            </a:r>
            <a:r>
              <a:rPr lang="en-US" dirty="0" smtClean="0"/>
              <a:t> and S</a:t>
            </a:r>
          </a:p>
          <a:p>
            <a:pPr lvl="1"/>
            <a:r>
              <a:rPr lang="en-US" dirty="0" smtClean="0"/>
              <a:t>N</a:t>
            </a:r>
            <a:r>
              <a:rPr lang="en-US" baseline="-25000" dirty="0" smtClean="0"/>
              <a:t>P</a:t>
            </a:r>
            <a:r>
              <a:rPr lang="en-US" dirty="0" smtClean="0"/>
              <a:t> calculation</a:t>
            </a:r>
          </a:p>
          <a:p>
            <a:pPr lvl="2"/>
            <a:r>
              <a:rPr lang="en-US" dirty="0" smtClean="0"/>
              <a:t>Pros: </a:t>
            </a:r>
            <a:r>
              <a:rPr lang="en-US" dirty="0" smtClean="0"/>
              <a:t>Calculation has fewer steps (faster)</a:t>
            </a:r>
            <a:endParaRPr lang="en-US" dirty="0" smtClean="0"/>
          </a:p>
          <a:p>
            <a:pPr lvl="2"/>
            <a:r>
              <a:rPr lang="en-US" dirty="0" smtClean="0"/>
              <a:t>Cons: </a:t>
            </a:r>
            <a:r>
              <a:rPr lang="en-US" dirty="0" smtClean="0"/>
              <a:t>Drift in N</a:t>
            </a:r>
            <a:r>
              <a:rPr lang="en-US" baseline="-25000" dirty="0" smtClean="0"/>
              <a:t>P</a:t>
            </a:r>
            <a:r>
              <a:rPr lang="en-US" dirty="0" smtClean="0"/>
              <a:t> may compromise SNR control</a:t>
            </a:r>
            <a:endParaRPr lang="en-US" dirty="0" smtClean="0"/>
          </a:p>
          <a:p>
            <a:pPr lvl="1"/>
            <a:r>
              <a:rPr lang="en-US" dirty="0" smtClean="0"/>
              <a:t>SNR for negative feedback</a:t>
            </a:r>
          </a:p>
          <a:p>
            <a:pPr lvl="2"/>
            <a:r>
              <a:rPr lang="en-US" dirty="0" smtClean="0"/>
              <a:t>Pros: Precise SNR control</a:t>
            </a:r>
          </a:p>
          <a:p>
            <a:pPr lvl="2"/>
            <a:r>
              <a:rPr lang="en-US" dirty="0" smtClean="0"/>
              <a:t>Cons: More calculations increase delay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1905000"/>
            <a:ext cx="5029200" cy="12192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724400" y="2514600"/>
            <a:ext cx="2362200" cy="609600"/>
          </a:xfrm>
          <a:prstGeom prst="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1" y="1330088"/>
          <a:ext cx="8610599" cy="4937760"/>
        </p:xfrm>
        <a:graphic>
          <a:graphicData uri="http://schemas.openxmlformats.org/drawingml/2006/table">
            <a:tbl>
              <a:tblPr/>
              <a:tblGrid>
                <a:gridCol w="1600199"/>
                <a:gridCol w="813639"/>
                <a:gridCol w="688529"/>
                <a:gridCol w="688529"/>
                <a:gridCol w="688529"/>
                <a:gridCol w="688529"/>
                <a:gridCol w="688529"/>
                <a:gridCol w="688529"/>
                <a:gridCol w="688529"/>
                <a:gridCol w="688529"/>
                <a:gridCol w="688529"/>
              </a:tblGrid>
              <a:tr h="150296">
                <a:tc rowSpan="3">
                  <a:txBody>
                    <a:bodyPr/>
                    <a:lstStyle/>
                    <a:p>
                      <a:endParaRPr lang="en-US" sz="1800" dirty="0">
                        <a:latin typeface="Calibri"/>
                      </a:endParaRPr>
                    </a:p>
                  </a:txBody>
                  <a:tcPr marL="54107" marR="54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Weight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Dynamic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Condenser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02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Cardioid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Omnidirectional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Cardioid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Omnidirectional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4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Stalk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Flat   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Stalk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Flat   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Stalk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Flat   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Stalk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Flat   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Boundary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5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Frequency fidelity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Rapid Transient Response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2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Low Noise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5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Avoid </a:t>
                      </a:r>
                      <a:endParaRPr lang="en-US" sz="1800" b="1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feedback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2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Rugged  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2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Low Weight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2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Size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800" b="1">
                        <a:solidFill>
                          <a:srgbClr val="0070C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8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Aesthetically Acceptable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2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244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259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254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269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285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300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295</a:t>
                      </a:r>
                      <a:endParaRPr lang="en-US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310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305</a:t>
                      </a:r>
                      <a:endParaRPr lang="en-US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4107" marR="54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Choice – </a:t>
            </a:r>
            <a:r>
              <a:rPr lang="en-US" dirty="0" smtClean="0"/>
              <a:t>External Microphone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543800" y="5867400"/>
            <a:ext cx="762000" cy="533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Choice – </a:t>
            </a:r>
            <a:r>
              <a:rPr lang="en-US" dirty="0" smtClean="0"/>
              <a:t>Internal Microphone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629400" y="3581400"/>
            <a:ext cx="762000" cy="533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5801" y="1524000"/>
          <a:ext cx="7924799" cy="2438400"/>
        </p:xfrm>
        <a:graphic>
          <a:graphicData uri="http://schemas.openxmlformats.org/drawingml/2006/table">
            <a:tbl>
              <a:tblPr/>
              <a:tblGrid>
                <a:gridCol w="2637937"/>
                <a:gridCol w="1172416"/>
                <a:gridCol w="1371482"/>
                <a:gridCol w="1371482"/>
                <a:gridCol w="1371482"/>
              </a:tblGrid>
              <a:tr h="3905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Weight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Electret Condenser</a:t>
                      </a:r>
                      <a:endParaRPr lang="en-US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MEMS</a:t>
                      </a:r>
                      <a:endParaRPr lang="en-US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Dynamic</a:t>
                      </a:r>
                      <a:endParaRPr lang="en-US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EM Shielded</a:t>
                      </a:r>
                      <a:endParaRPr lang="en-US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Frequency Fidelity</a:t>
                      </a:r>
                      <a:endParaRPr lang="en-US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n-US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Small Size</a:t>
                      </a:r>
                      <a:endParaRPr lang="en-US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Low Noise</a:t>
                      </a:r>
                      <a:endParaRPr lang="en-US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Rugedgness</a:t>
                      </a:r>
                      <a:endParaRPr lang="en-US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Sum</a:t>
                      </a:r>
                      <a:endParaRPr lang="en-US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309</a:t>
                      </a:r>
                      <a:endParaRPr lang="en-US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355</a:t>
                      </a:r>
                      <a:endParaRPr lang="en-US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235</a:t>
                      </a:r>
                      <a:endParaRPr lang="en-US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Choice – </a:t>
            </a:r>
            <a:r>
              <a:rPr lang="en-US" dirty="0" smtClean="0"/>
              <a:t>Apparatus </a:t>
            </a:r>
            <a:r>
              <a:rPr lang="en-US" dirty="0" smtClean="0"/>
              <a:t>Attachment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371600"/>
          <a:ext cx="8229602" cy="5117254"/>
        </p:xfrm>
        <a:graphic>
          <a:graphicData uri="http://schemas.openxmlformats.org/drawingml/2006/table">
            <a:tbl>
              <a:tblPr/>
              <a:tblGrid>
                <a:gridCol w="3200400"/>
                <a:gridCol w="838200"/>
                <a:gridCol w="762000"/>
                <a:gridCol w="685800"/>
                <a:gridCol w="685800"/>
                <a:gridCol w="685800"/>
                <a:gridCol w="733213"/>
                <a:gridCol w="638389"/>
              </a:tblGrid>
              <a:tr h="1752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Calibri"/>
                          <a:ea typeface="SimSun"/>
                          <a:cs typeface="Times New Roman"/>
                        </a:rPr>
                        <a:t>Weight</a:t>
                      </a:r>
                      <a:endParaRPr lang="en-US" sz="2800" dirty="0">
                        <a:solidFill>
                          <a:srgbClr val="0070C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Bistable</a:t>
                      </a:r>
                      <a:endParaRPr lang="en-US" sz="2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Telescoping</a:t>
                      </a:r>
                      <a:endParaRPr lang="en-US" sz="2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Flexon</a:t>
                      </a:r>
                      <a:endParaRPr lang="en-US" sz="2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Bent Rod</a:t>
                      </a:r>
                      <a:endParaRPr lang="en-US" sz="2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Glue</a:t>
                      </a:r>
                      <a:endParaRPr lang="en-US" sz="2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Magnet</a:t>
                      </a:r>
                      <a:endParaRPr lang="en-US" sz="2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1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Customizable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fit several headphone styles</a:t>
                      </a:r>
                      <a:endParaRPr lang="en-US" sz="2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Calibri"/>
                          <a:ea typeface="SimSun"/>
                          <a:cs typeface="Times New Roman"/>
                        </a:rPr>
                        <a:t>3</a:t>
                      </a:r>
                      <a:endParaRPr lang="en-US" sz="2800" dirty="0">
                        <a:solidFill>
                          <a:srgbClr val="0070C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6</a:t>
                      </a:r>
                      <a:endParaRPr lang="en-US" sz="2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6</a:t>
                      </a:r>
                      <a:endParaRPr lang="en-US" sz="2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8</a:t>
                      </a:r>
                      <a:endParaRPr lang="en-US" sz="2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8</a:t>
                      </a:r>
                      <a:endParaRPr lang="en-US" sz="2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  <a:endParaRPr lang="en-US" sz="2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  <a:endParaRPr lang="en-US" sz="2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5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Comfortable </a:t>
                      </a:r>
                      <a:endParaRPr lang="en-US" sz="2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Calibri"/>
                          <a:ea typeface="SimSun"/>
                          <a:cs typeface="Times New Roman"/>
                        </a:rPr>
                        <a:t>7</a:t>
                      </a:r>
                      <a:endParaRPr lang="en-US" sz="2800" dirty="0">
                        <a:solidFill>
                          <a:srgbClr val="0070C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8</a:t>
                      </a:r>
                      <a:endParaRPr lang="en-US" sz="2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8</a:t>
                      </a:r>
                      <a:endParaRPr lang="en-US" sz="2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8</a:t>
                      </a:r>
                      <a:endParaRPr lang="en-US" sz="2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8</a:t>
                      </a:r>
                      <a:endParaRPr lang="en-US" sz="2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  <a:endParaRPr lang="en-US" sz="2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  <a:endParaRPr lang="en-US" sz="2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5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Non-interfering</a:t>
                      </a:r>
                      <a:endParaRPr lang="en-US" sz="2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  <a:endParaRPr lang="en-US" sz="2800" dirty="0">
                        <a:solidFill>
                          <a:srgbClr val="0070C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8</a:t>
                      </a:r>
                      <a:endParaRPr lang="en-US" sz="2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8</a:t>
                      </a:r>
                      <a:endParaRPr lang="en-US" sz="2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8</a:t>
                      </a:r>
                      <a:endParaRPr lang="en-US" sz="2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8</a:t>
                      </a:r>
                      <a:endParaRPr lang="en-US" sz="2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0</a:t>
                      </a:r>
                      <a:endParaRPr lang="en-US" sz="2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1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Stable/Secure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stay &gt; 90 minutes</a:t>
                      </a:r>
                      <a:endParaRPr lang="en-US" sz="2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  <a:endParaRPr lang="en-US" sz="2800" dirty="0">
                        <a:solidFill>
                          <a:srgbClr val="0070C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4</a:t>
                      </a:r>
                      <a:endParaRPr lang="en-US" sz="2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6</a:t>
                      </a:r>
                      <a:endParaRPr lang="en-US" sz="2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  <a:endParaRPr lang="en-US" sz="2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  <a:endParaRPr lang="en-US" sz="2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8</a:t>
                      </a:r>
                      <a:endParaRPr lang="en-US" sz="2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8</a:t>
                      </a:r>
                      <a:endParaRPr lang="en-US" sz="2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5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Available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on market</a:t>
                      </a:r>
                      <a:endParaRPr lang="en-US" sz="2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  <a:endParaRPr lang="en-US" sz="2800" dirty="0">
                        <a:solidFill>
                          <a:srgbClr val="0070C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  <a:endParaRPr lang="en-US" sz="2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4</a:t>
                      </a:r>
                      <a:endParaRPr lang="en-US" sz="2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0</a:t>
                      </a:r>
                      <a:endParaRPr lang="en-US" sz="2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6</a:t>
                      </a:r>
                      <a:endParaRPr lang="en-US" sz="2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  <a:endParaRPr lang="en-US" sz="2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  <a:endParaRPr lang="en-US" sz="2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5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2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 </a:t>
                      </a:r>
                      <a:endParaRPr lang="en-US" sz="2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294</a:t>
                      </a:r>
                      <a:endParaRPr lang="en-US" sz="2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254</a:t>
                      </a:r>
                      <a:endParaRPr lang="en-US" sz="2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260</a:t>
                      </a:r>
                      <a:endParaRPr lang="en-US" sz="2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320</a:t>
                      </a:r>
                      <a:endParaRPr lang="en-US" sz="2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280</a:t>
                      </a:r>
                      <a:endParaRPr lang="en-US" sz="2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280</a:t>
                      </a:r>
                      <a:endParaRPr lang="en-US" sz="2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6629400" y="6019800"/>
            <a:ext cx="762000" cy="533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Choice – </a:t>
            </a:r>
            <a:r>
              <a:rPr lang="en-US" dirty="0" smtClean="0"/>
              <a:t>Internal Microphone   		Attachment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029200" y="4114800"/>
            <a:ext cx="762000" cy="533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6" y="1645920"/>
          <a:ext cx="8305794" cy="2823210"/>
        </p:xfrm>
        <a:graphic>
          <a:graphicData uri="http://schemas.openxmlformats.org/drawingml/2006/table">
            <a:tbl>
              <a:tblPr/>
              <a:tblGrid>
                <a:gridCol w="1297782"/>
                <a:gridCol w="778668"/>
                <a:gridCol w="778668"/>
                <a:gridCol w="778668"/>
                <a:gridCol w="938208"/>
                <a:gridCol w="619128"/>
                <a:gridCol w="778668"/>
                <a:gridCol w="778668"/>
                <a:gridCol w="778668"/>
                <a:gridCol w="778668"/>
              </a:tblGrid>
              <a:tr h="6286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Weight</a:t>
                      </a:r>
                      <a:endParaRPr lang="en-US" sz="2000">
                        <a:solidFill>
                          <a:srgbClr val="0070C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Clamp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Suction </a:t>
                      </a:r>
                      <a:b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Cup 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Happeez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b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Adhesive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Dual Lock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Screw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Clasp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Snap </a:t>
                      </a:r>
                      <a:b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Button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Glue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Reversability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 dirty="0">
                        <a:solidFill>
                          <a:srgbClr val="0070C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Ruggedness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n-US" sz="2000" dirty="0">
                        <a:solidFill>
                          <a:srgbClr val="0070C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interfering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2000">
                        <a:solidFill>
                          <a:srgbClr val="0070C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Comfort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2000">
                        <a:solidFill>
                          <a:srgbClr val="0070C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Aesthetics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2000">
                        <a:solidFill>
                          <a:srgbClr val="0070C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Non-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destructive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000" dirty="0">
                        <a:solidFill>
                          <a:srgbClr val="0070C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236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323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361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382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341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349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333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346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4294" marR="642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Chosen Design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95800" y="990600"/>
            <a:ext cx="4267200" cy="5029200"/>
          </a:xfrm>
        </p:spPr>
        <p:txBody>
          <a:bodyPr>
            <a:normAutofit fontScale="92500"/>
          </a:bodyPr>
          <a:lstStyle/>
          <a:p>
            <a:r>
              <a:rPr lang="en-US" sz="2400" b="1" dirty="0" smtClean="0"/>
              <a:t>Headphone</a:t>
            </a:r>
            <a:r>
              <a:rPr lang="en-US" sz="2400" dirty="0" smtClean="0"/>
              <a:t>: commercial</a:t>
            </a:r>
            <a:endParaRPr lang="en-US" sz="2400" b="1" dirty="0" smtClean="0"/>
          </a:p>
          <a:p>
            <a:r>
              <a:rPr lang="en-US" sz="2400" b="1" dirty="0" smtClean="0"/>
              <a:t>External microphone: </a:t>
            </a:r>
            <a:r>
              <a:rPr lang="en-US" sz="2400" dirty="0" err="1" smtClean="0"/>
              <a:t>omnidirectional</a:t>
            </a:r>
            <a:r>
              <a:rPr lang="en-US" sz="2400" dirty="0" smtClean="0"/>
              <a:t> </a:t>
            </a:r>
            <a:r>
              <a:rPr lang="en-US" sz="2400" dirty="0" err="1" smtClean="0"/>
              <a:t>electret</a:t>
            </a:r>
            <a:r>
              <a:rPr lang="en-US" sz="2400" dirty="0" smtClean="0"/>
              <a:t> (condenser)</a:t>
            </a:r>
          </a:p>
          <a:p>
            <a:r>
              <a:rPr lang="en-US" sz="2400" b="1" dirty="0" smtClean="0"/>
              <a:t>Internal microphone: </a:t>
            </a:r>
            <a:r>
              <a:rPr lang="en-US" sz="2400" dirty="0" smtClean="0"/>
              <a:t>MEMS, positioned behind earlobe</a:t>
            </a:r>
          </a:p>
          <a:p>
            <a:r>
              <a:rPr lang="en-US" sz="2400" b="1" dirty="0" smtClean="0"/>
              <a:t>Attachment method: </a:t>
            </a:r>
            <a:r>
              <a:rPr lang="en-US" sz="2400" dirty="0" smtClean="0"/>
              <a:t>Dual Lock</a:t>
            </a:r>
          </a:p>
          <a:p>
            <a:r>
              <a:rPr lang="en-US" sz="2400" b="1" dirty="0" smtClean="0"/>
              <a:t>Bent wire attachment: </a:t>
            </a:r>
            <a:r>
              <a:rPr lang="en-US" sz="2400" dirty="0" smtClean="0"/>
              <a:t>stainless steel, beryllium, titanium</a:t>
            </a:r>
          </a:p>
          <a:p>
            <a:r>
              <a:rPr lang="en-US" sz="2400" b="1" dirty="0" smtClean="0"/>
              <a:t>Smartphone Interface</a:t>
            </a:r>
            <a:r>
              <a:rPr lang="en-US" sz="2400" dirty="0" smtClean="0"/>
              <a:t>: </a:t>
            </a:r>
          </a:p>
          <a:p>
            <a:pPr lvl="1">
              <a:buNone/>
            </a:pPr>
            <a:r>
              <a:rPr lang="en-US" sz="2000" dirty="0" smtClean="0"/>
              <a:t>Two 3.5 mm port adapter</a:t>
            </a:r>
          </a:p>
          <a:p>
            <a:pPr lvl="1">
              <a:buNone/>
            </a:pPr>
            <a:r>
              <a:rPr lang="en-US" sz="2000" dirty="0" smtClean="0"/>
              <a:t>USB </a:t>
            </a:r>
          </a:p>
        </p:txBody>
      </p:sp>
      <p:pic>
        <p:nvPicPr>
          <p:cNvPr id="9217" name="Picture 1" descr="C:\Users\Jenny\Dropbox\Uni\BME Design\Headphone_test_v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3657600" cy="2743200"/>
          </a:xfrm>
          <a:prstGeom prst="rect">
            <a:avLst/>
          </a:prstGeom>
          <a:noFill/>
        </p:spPr>
      </p:pic>
      <p:pic>
        <p:nvPicPr>
          <p:cNvPr id="9218" name="Picture 2" descr="C:\Users\Jenny\Dropbox\Uni\BME Design\Headphone_test_v3.png"/>
          <p:cNvPicPr>
            <a:picLocks noChangeAspect="1" noChangeArrowheads="1"/>
          </p:cNvPicPr>
          <p:nvPr/>
        </p:nvPicPr>
        <p:blipFill>
          <a:blip r:embed="rId3" cstate="print"/>
          <a:srcRect l="16667" r="16667"/>
          <a:stretch>
            <a:fillRect/>
          </a:stretch>
        </p:blipFill>
        <p:spPr bwMode="auto">
          <a:xfrm>
            <a:off x="838200" y="3810000"/>
            <a:ext cx="2438400" cy="2743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Chosen Design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95800" y="990600"/>
            <a:ext cx="4191000" cy="5029200"/>
          </a:xfrm>
        </p:spPr>
        <p:txBody>
          <a:bodyPr>
            <a:normAutofit fontScale="92500"/>
          </a:bodyPr>
          <a:lstStyle/>
          <a:p>
            <a:r>
              <a:rPr lang="en-US" sz="2400" b="1" dirty="0" smtClean="0"/>
              <a:t>Headphone</a:t>
            </a:r>
            <a:r>
              <a:rPr lang="en-US" sz="2400" dirty="0" smtClean="0"/>
              <a:t>: commercial</a:t>
            </a:r>
            <a:endParaRPr lang="en-US" sz="2400" b="1" dirty="0" smtClean="0"/>
          </a:p>
          <a:p>
            <a:r>
              <a:rPr lang="en-US" sz="2400" b="1" dirty="0" smtClean="0"/>
              <a:t>External microphone: </a:t>
            </a:r>
            <a:r>
              <a:rPr lang="en-US" sz="2400" dirty="0" err="1" smtClean="0"/>
              <a:t>omnidirectional</a:t>
            </a:r>
            <a:r>
              <a:rPr lang="en-US" sz="2400" dirty="0" smtClean="0"/>
              <a:t> </a:t>
            </a:r>
            <a:r>
              <a:rPr lang="en-US" sz="2400" dirty="0" err="1" smtClean="0"/>
              <a:t>electret</a:t>
            </a:r>
            <a:r>
              <a:rPr lang="en-US" sz="2400" dirty="0" smtClean="0"/>
              <a:t> (condenser)</a:t>
            </a:r>
          </a:p>
          <a:p>
            <a:r>
              <a:rPr lang="en-US" sz="2400" b="1" dirty="0" smtClean="0"/>
              <a:t>Internal microphone: </a:t>
            </a:r>
            <a:r>
              <a:rPr lang="en-US" sz="2400" dirty="0" smtClean="0"/>
              <a:t>MEMS, positioned behind earlobe</a:t>
            </a:r>
          </a:p>
          <a:p>
            <a:r>
              <a:rPr lang="en-US" sz="2400" b="1" dirty="0" smtClean="0"/>
              <a:t>Attachment method: </a:t>
            </a:r>
            <a:r>
              <a:rPr lang="en-US" sz="2400" dirty="0" smtClean="0"/>
              <a:t>Dual Lock</a:t>
            </a:r>
          </a:p>
          <a:p>
            <a:r>
              <a:rPr lang="en-US" sz="2400" b="1" dirty="0" smtClean="0"/>
              <a:t>Bent wire attachment: </a:t>
            </a:r>
            <a:r>
              <a:rPr lang="en-US" sz="2400" dirty="0" smtClean="0"/>
              <a:t>stainless steel, beryllium, titanium</a:t>
            </a:r>
          </a:p>
          <a:p>
            <a:r>
              <a:rPr lang="en-US" sz="2400" b="1" dirty="0" smtClean="0"/>
              <a:t>Smartphone Interface</a:t>
            </a:r>
            <a:r>
              <a:rPr lang="en-US" sz="2400" dirty="0" smtClean="0"/>
              <a:t>: </a:t>
            </a:r>
          </a:p>
          <a:p>
            <a:pPr lvl="1">
              <a:buNone/>
            </a:pPr>
            <a:r>
              <a:rPr lang="en-US" sz="2000" dirty="0" smtClean="0"/>
              <a:t>Two 3.5 mm port adapter</a:t>
            </a:r>
          </a:p>
          <a:p>
            <a:pPr lvl="1">
              <a:buNone/>
            </a:pPr>
            <a:r>
              <a:rPr lang="en-US" sz="2000" dirty="0" smtClean="0"/>
              <a:t>USB </a:t>
            </a:r>
          </a:p>
        </p:txBody>
      </p:sp>
      <p:pic>
        <p:nvPicPr>
          <p:cNvPr id="8" name="Picture 7" descr="C:\Users\Jenny\Dropbox\Uni\BME Design\SmartphoneInterface.png"/>
          <p:cNvPicPr>
            <a:picLocks noChangeAspect="1"/>
          </p:cNvPicPr>
          <p:nvPr/>
        </p:nvPicPr>
        <p:blipFill>
          <a:blip r:embed="rId2" cstate="print"/>
          <a:srcRect l="6371" r="40118"/>
          <a:stretch>
            <a:fillRect/>
          </a:stretch>
        </p:blipFill>
        <p:spPr bwMode="auto">
          <a:xfrm>
            <a:off x="762000" y="990600"/>
            <a:ext cx="302446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Winner</a:t>
            </a:r>
            <a:endParaRPr lang="en-US" dirty="0"/>
          </a:p>
        </p:txBody>
      </p:sp>
      <p:pic>
        <p:nvPicPr>
          <p:cNvPr id="7169" name="Picture 1" descr="C:\Users\Jenny\Dropbox\Uni\BME Design\Alg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923" y="464395"/>
            <a:ext cx="7523877" cy="608880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0" y="1219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Internal Microphone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4267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External Microphone</a:t>
            </a:r>
            <a:endParaRPr lang="en-US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82900" y="2176462"/>
          <a:ext cx="3378200" cy="2505075"/>
        </p:xfrm>
        <a:graphic>
          <a:graphicData uri="http://schemas.openxmlformats.org/drawingml/2006/table">
            <a:tbl>
              <a:tblPr/>
              <a:tblGrid>
                <a:gridCol w="1549400"/>
                <a:gridCol w="609600"/>
                <a:gridCol w="609600"/>
                <a:gridCol w="60960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Tasks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Jenny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Amanda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Jennifer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Contact Manager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Weekly reports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Website Maintenance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Hardcopy Manager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Background - Literature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Background - Patents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Mechanical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Software Interfacing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Software Development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Sound Acquisition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Signal Processing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Sound Production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752600"/>
            <a:ext cx="5583382" cy="415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Calendar</a:t>
            </a:r>
            <a:endParaRPr lang="en-US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90600"/>
            <a:ext cx="7086600" cy="546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705600" y="381000"/>
          <a:ext cx="1752600" cy="419100"/>
        </p:xfrm>
        <a:graphic>
          <a:graphicData uri="http://schemas.openxmlformats.org/drawingml/2006/table">
            <a:tbl>
              <a:tblPr/>
              <a:tblGrid>
                <a:gridCol w="876300"/>
                <a:gridCol w="876300"/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= due date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= working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324" y="313275"/>
            <a:ext cx="8229600" cy="1143000"/>
          </a:xfrm>
        </p:spPr>
        <p:txBody>
          <a:bodyPr/>
          <a:lstStyle/>
          <a:p>
            <a:r>
              <a:rPr lang="en-US" dirty="0" smtClean="0"/>
              <a:t>Specific Design Requirements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447800"/>
          <a:ext cx="8534402" cy="4411663"/>
        </p:xfrm>
        <a:graphic>
          <a:graphicData uri="http://schemas.openxmlformats.org/drawingml/2006/table">
            <a:tbl>
              <a:tblPr/>
              <a:tblGrid>
                <a:gridCol w="1524000"/>
                <a:gridCol w="2438400"/>
                <a:gridCol w="4572002"/>
              </a:tblGrid>
              <a:tr h="322416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SimSun"/>
                          <a:cs typeface="Times New Roman"/>
                        </a:rPr>
                        <a:t>Physical Apparatus</a:t>
                      </a:r>
                      <a:endParaRPr lang="en-US" sz="2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5918" marR="45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2416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Times New Roman"/>
                          <a:ea typeface="SimSun"/>
                          <a:cs typeface="Times New Roman"/>
                        </a:rPr>
                        <a:t>Portable</a:t>
                      </a:r>
                      <a:endParaRPr lang="en-US" sz="2400" b="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5918" marR="45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SimSun"/>
                          <a:cs typeface="Times New Roman"/>
                        </a:rPr>
                        <a:t>Lightweight</a:t>
                      </a:r>
                      <a:endParaRPr lang="en-US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5918" marR="45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SimSun"/>
                          <a:cs typeface="Times New Roman"/>
                        </a:rPr>
                        <a:t>&lt;0.1 kg in ear (each ear), &lt; 0.5 kg external</a:t>
                      </a:r>
                      <a:endParaRPr lang="en-US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5918" marR="45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4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SimSun"/>
                          <a:cs typeface="Times New Roman"/>
                        </a:rPr>
                        <a:t>Compact</a:t>
                      </a:r>
                      <a:endParaRPr lang="en-US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5918" marR="45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SimSun"/>
                          <a:cs typeface="Times New Roman"/>
                        </a:rPr>
                        <a:t>Fits in a 20x15x10x cm</a:t>
                      </a:r>
                      <a:r>
                        <a:rPr lang="en-US" sz="2000" baseline="30000">
                          <a:latin typeface="Times New Roman"/>
                          <a:ea typeface="SimSun"/>
                          <a:cs typeface="Times New Roman"/>
                        </a:rPr>
                        <a:t>3</a:t>
                      </a:r>
                      <a:r>
                        <a:rPr lang="en-US" sz="2000">
                          <a:latin typeface="Times New Roman"/>
                          <a:ea typeface="SimSun"/>
                          <a:cs typeface="Times New Roman"/>
                        </a:rPr>
                        <a:t> box</a:t>
                      </a:r>
                      <a:endParaRPr lang="en-US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5918" marR="45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4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SimSun"/>
                          <a:cs typeface="Times New Roman"/>
                        </a:rPr>
                        <a:t>Intrinsic power source</a:t>
                      </a:r>
                      <a:endParaRPr lang="en-US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5918" marR="45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SimSun"/>
                          <a:cs typeface="Times New Roman"/>
                        </a:rPr>
                        <a:t>Supports &gt;90 minutes of use  </a:t>
                      </a:r>
                      <a:endParaRPr lang="en-US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5918" marR="45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92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Times New Roman"/>
                          <a:ea typeface="SimSun"/>
                          <a:cs typeface="Times New Roman"/>
                        </a:rPr>
                        <a:t>Usable</a:t>
                      </a:r>
                      <a:endParaRPr lang="en-US" sz="2400" b="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5918" marR="45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SimSun"/>
                          <a:cs typeface="Times New Roman"/>
                        </a:rPr>
                        <a:t>Comfortable</a:t>
                      </a:r>
                      <a:endParaRPr lang="en-US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5918" marR="45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SimSun"/>
                          <a:cs typeface="Times New Roman"/>
                        </a:rPr>
                        <a:t>9/10 subjects can wear for &gt; 90 minutes without discomfort. </a:t>
                      </a:r>
                      <a:endParaRPr lang="en-US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5918" marR="45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9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SimSun"/>
                          <a:cs typeface="Times New Roman"/>
                        </a:rPr>
                        <a:t>Aesthetics</a:t>
                      </a:r>
                      <a:endParaRPr lang="en-US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5918" marR="45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SimSun"/>
                          <a:cs typeface="Times New Roman"/>
                        </a:rPr>
                        <a:t>9/10 subjects are willing to wear the device in public</a:t>
                      </a:r>
                      <a:endParaRPr lang="en-US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5918" marR="45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754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Times New Roman"/>
                          <a:ea typeface="SimSun"/>
                          <a:cs typeface="Times New Roman"/>
                        </a:rPr>
                        <a:t>Android Smartphone</a:t>
                      </a:r>
                      <a:r>
                        <a:rPr lang="en-US" sz="2000" b="0" baseline="0" dirty="0" smtClean="0">
                          <a:latin typeface="Times New Roman"/>
                          <a:ea typeface="SimSun"/>
                          <a:cs typeface="Times New Roman"/>
                        </a:rPr>
                        <a:t> Interface</a:t>
                      </a:r>
                      <a:endParaRPr lang="en-US" sz="2400" b="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5918" marR="45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SimSun"/>
                          <a:cs typeface="Times New Roman"/>
                        </a:rPr>
                        <a:t>A/D sampling rate</a:t>
                      </a:r>
                      <a:endParaRPr lang="en-US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5918" marR="45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SimSun"/>
                          <a:cs typeface="Times New Roman"/>
                        </a:rPr>
                        <a:t>&gt; 40 kHz</a:t>
                      </a:r>
                      <a:endParaRPr lang="en-US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5918" marR="45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6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SimSun"/>
                          <a:cs typeface="Times New Roman"/>
                        </a:rPr>
                        <a:t>Play output signal</a:t>
                      </a:r>
                      <a:endParaRPr lang="en-US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5918" marR="45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SimSun"/>
                          <a:cs typeface="Times New Roman"/>
                        </a:rPr>
                        <a:t>&gt; 128 kb/s</a:t>
                      </a:r>
                      <a:endParaRPr lang="en-US" sz="24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5918" marR="45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7245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5918" marR="45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SimSun"/>
                          <a:cs typeface="Times New Roman"/>
                        </a:rPr>
                        <a:t>Control</a:t>
                      </a:r>
                      <a:endParaRPr lang="en-US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5918" marR="45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SimSun"/>
                          <a:cs typeface="Times New Roman"/>
                        </a:rPr>
                        <a:t>Signal to noise ratio (SNR)</a:t>
                      </a:r>
                      <a:r>
                        <a:rPr lang="en-US" sz="2000" baseline="0" dirty="0" smtClean="0">
                          <a:latin typeface="Times New Roman"/>
                          <a:ea typeface="SimSun"/>
                          <a:cs typeface="Times New Roman"/>
                        </a:rPr>
                        <a:t> as a double</a:t>
                      </a:r>
                      <a:endParaRPr lang="en-US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5918" marR="45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Calendar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67982" y="1396997"/>
          <a:ext cx="5808035" cy="4064006"/>
        </p:xfrm>
        <a:graphic>
          <a:graphicData uri="http://schemas.openxmlformats.org/drawingml/2006/table">
            <a:tbl>
              <a:tblPr/>
              <a:tblGrid>
                <a:gridCol w="1287068"/>
                <a:gridCol w="410997"/>
                <a:gridCol w="410997"/>
                <a:gridCol w="410997"/>
                <a:gridCol w="410997"/>
                <a:gridCol w="410997"/>
                <a:gridCol w="410997"/>
                <a:gridCol w="410997"/>
                <a:gridCol w="410997"/>
                <a:gridCol w="410997"/>
                <a:gridCol w="410997"/>
                <a:gridCol w="410997"/>
              </a:tblGrid>
              <a:tr h="17034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Tasks/ Milestones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5-Nov</a:t>
                      </a:r>
                    </a:p>
                  </a:txBody>
                  <a:tcPr marL="8112" marR="8112" marT="811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7-Nov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12-Nov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14-Nov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19-Nov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21-Nov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28-Nov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30-Nov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3-Dec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5-Dec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11-Dec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2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Team Formation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2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Project selection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2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Weekly Reports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2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Background Research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47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Patents and Prior Art Research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47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Develop Project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Specifications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2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Prelim. Oral Report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47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Prelim. Written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Report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47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Web Page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Development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47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Design Options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Developement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2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Design Options Analysis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2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Prog. Oral Report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2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Prog Written Report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2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Design Refinement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2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Software Development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2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Peer Review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2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Final Oral Report + Demo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2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Final Written Report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2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Poster Design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12" marR="8112" marT="8112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38225"/>
            <a:ext cx="8077200" cy="53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705600" y="381000"/>
          <a:ext cx="1752600" cy="419100"/>
        </p:xfrm>
        <a:graphic>
          <a:graphicData uri="http://schemas.openxmlformats.org/drawingml/2006/table">
            <a:tbl>
              <a:tblPr/>
              <a:tblGrid>
                <a:gridCol w="876300"/>
                <a:gridCol w="876300"/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= due date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= working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Questions? </a:t>
            </a:r>
            <a:endParaRPr lang="en-US" dirty="0"/>
          </a:p>
        </p:txBody>
      </p:sp>
      <p:pic>
        <p:nvPicPr>
          <p:cNvPr id="1028" name="Picture 4" descr="http://www.roumazeilles.net/news/en/wordpress/wp-content/uploads/2008/01/sound_mirrors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0"/>
            <a:ext cx="6629400" cy="49720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95400" y="6324600"/>
            <a:ext cx="3765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WW2 UK Acoustic Mirror (Pre-RADAR)</a:t>
            </a:r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324" y="313275"/>
            <a:ext cx="8229600" cy="1143000"/>
          </a:xfrm>
        </p:spPr>
        <p:txBody>
          <a:bodyPr/>
          <a:lstStyle/>
          <a:p>
            <a:r>
              <a:rPr lang="en-US" dirty="0" smtClean="0"/>
              <a:t>Specific Design Requirements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798" y="1478280"/>
          <a:ext cx="8534401" cy="3667066"/>
        </p:xfrm>
        <a:graphic>
          <a:graphicData uri="http://schemas.openxmlformats.org/drawingml/2006/table">
            <a:tbl>
              <a:tblPr/>
              <a:tblGrid>
                <a:gridCol w="1524002"/>
                <a:gridCol w="2438400"/>
                <a:gridCol w="4571999"/>
              </a:tblGrid>
              <a:tr h="125918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SimSun"/>
                          <a:cs typeface="Times New Roman"/>
                        </a:rPr>
                        <a:t>Sound Processing	</a:t>
                      </a:r>
                      <a:endParaRPr lang="en-US" sz="24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793" marR="44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5918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SimSun"/>
                          <a:cs typeface="Times New Roman"/>
                        </a:rPr>
                        <a:t>Dynamic</a:t>
                      </a:r>
                    </a:p>
                  </a:txBody>
                  <a:tcPr marL="44793" marR="44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SimSun"/>
                          <a:cs typeface="Times New Roman"/>
                        </a:rPr>
                        <a:t>&lt;20 ms delay time</a:t>
                      </a:r>
                    </a:p>
                  </a:txBody>
                  <a:tcPr marL="44793" marR="44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3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SimSun"/>
                          <a:cs typeface="Times New Roman"/>
                        </a:rPr>
                        <a:t>Ambient Noise Detection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SimSun"/>
                          <a:cs typeface="Times New Roman"/>
                        </a:rPr>
                        <a:t>Range</a:t>
                      </a:r>
                    </a:p>
                  </a:txBody>
                  <a:tcPr marL="44793" marR="44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SimSun"/>
                          <a:cs typeface="Times New Roman"/>
                        </a:rPr>
                        <a:t>0-75 dBA SPL</a:t>
                      </a:r>
                    </a:p>
                  </a:txBody>
                  <a:tcPr marL="44793" marR="44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63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SimSun"/>
                          <a:cs typeface="Times New Roman"/>
                        </a:rPr>
                        <a:t>Noise Attenuation Range</a:t>
                      </a:r>
                    </a:p>
                  </a:txBody>
                  <a:tcPr marL="44793" marR="44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SimSun"/>
                          <a:cs typeface="Times New Roman"/>
                        </a:rPr>
                        <a:t>Up to 30 dBA </a:t>
                      </a:r>
                    </a:p>
                  </a:txBody>
                  <a:tcPr marL="44793" marR="44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63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SimSun"/>
                          <a:cs typeface="Times New Roman"/>
                        </a:rPr>
                        <a:t>Frequency range </a:t>
                      </a:r>
                    </a:p>
                  </a:txBody>
                  <a:tcPr marL="44793" marR="44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SimSun"/>
                          <a:cs typeface="Times New Roman"/>
                        </a:rPr>
                        <a:t>20Hz – 20 kHz</a:t>
                      </a:r>
                    </a:p>
                  </a:txBody>
                  <a:tcPr marL="44793" marR="44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36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SimSun"/>
                          <a:cs typeface="Times New Roman"/>
                        </a:rPr>
                        <a:t>Output</a:t>
                      </a:r>
                    </a:p>
                  </a:txBody>
                  <a:tcPr marL="44793" marR="44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SimSun"/>
                          <a:cs typeface="Times New Roman"/>
                        </a:rPr>
                        <a:t>Speaker signal</a:t>
                      </a:r>
                    </a:p>
                  </a:txBody>
                  <a:tcPr marL="44793" marR="44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SimSun"/>
                          <a:cs typeface="Times New Roman"/>
                        </a:rPr>
                        <a:t>Mixed signal with correct SNR, summing training signal and added noise</a:t>
                      </a:r>
                    </a:p>
                  </a:txBody>
                  <a:tcPr marL="44793" marR="44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SimSun"/>
                          <a:cs typeface="Times New Roman"/>
                        </a:rPr>
                        <a:t>Range</a:t>
                      </a:r>
                    </a:p>
                  </a:txBody>
                  <a:tcPr marL="44793" marR="44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SimSun"/>
                          <a:cs typeface="Times New Roman"/>
                        </a:rPr>
                        <a:t>0-30 dB SPL</a:t>
                      </a:r>
                    </a:p>
                  </a:txBody>
                  <a:tcPr marL="44793" marR="44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SimSun"/>
                          <a:cs typeface="Times New Roman"/>
                        </a:rPr>
                        <a:t>Frequency</a:t>
                      </a:r>
                    </a:p>
                  </a:txBody>
                  <a:tcPr marL="44793" marR="44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SimSun"/>
                          <a:cs typeface="Times New Roman"/>
                        </a:rPr>
                        <a:t>20 Hz – 20 kHz</a:t>
                      </a:r>
                    </a:p>
                  </a:txBody>
                  <a:tcPr marL="44793" marR="44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18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793" marR="44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SimSun"/>
                          <a:cs typeface="Times New Roman"/>
                        </a:rPr>
                        <a:t>Maximum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793" marR="44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SimSun"/>
                          <a:cs typeface="Times New Roman"/>
                        </a:rPr>
                        <a:t>130 </a:t>
                      </a:r>
                      <a:r>
                        <a:rPr lang="en-US" sz="2000" dirty="0" err="1" smtClean="0">
                          <a:latin typeface="Times New Roman"/>
                          <a:ea typeface="SimSun"/>
                          <a:cs typeface="Times New Roman"/>
                        </a:rPr>
                        <a:t>dBA</a:t>
                      </a:r>
                      <a:r>
                        <a:rPr lang="en-US" sz="2000" dirty="0" smtClean="0">
                          <a:latin typeface="Times New Roman"/>
                          <a:ea typeface="SimSun"/>
                          <a:cs typeface="Times New Roman"/>
                        </a:rPr>
                        <a:t> SPL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4793" marR="44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95500" y="5629275"/>
            <a:ext cx="4838700" cy="7715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1"/>
          <p:cNvGrpSpPr>
            <a:grpSpLocks noChangeAspect="1"/>
          </p:cNvGrpSpPr>
          <p:nvPr/>
        </p:nvGrpSpPr>
        <p:grpSpPr bwMode="auto">
          <a:xfrm>
            <a:off x="380569" y="1142924"/>
            <a:ext cx="8430252" cy="5426248"/>
            <a:chOff x="1584" y="1707"/>
            <a:chExt cx="9506" cy="6118"/>
          </a:xfrm>
        </p:grpSpPr>
        <p:sp>
          <p:nvSpPr>
            <p:cNvPr id="17424" name="AutoShape 16"/>
            <p:cNvSpPr>
              <a:spLocks noChangeAspect="1" noChangeArrowheads="1" noTextEdit="1"/>
            </p:cNvSpPr>
            <p:nvPr/>
          </p:nvSpPr>
          <p:spPr bwMode="auto">
            <a:xfrm>
              <a:off x="1584" y="1707"/>
              <a:ext cx="9506" cy="604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6" name="Text Box 8"/>
            <p:cNvSpPr txBox="1">
              <a:spLocks noChangeArrowheads="1"/>
            </p:cNvSpPr>
            <p:nvPr/>
          </p:nvSpPr>
          <p:spPr bwMode="auto">
            <a:xfrm>
              <a:off x="3818" y="2204"/>
              <a:ext cx="2406" cy="9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Direct Plug-In</a:t>
              </a:r>
              <a:endPara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Telecoil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 stimulation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423" name="Picture 1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010" y="2480"/>
              <a:ext cx="1441" cy="1663"/>
            </a:xfrm>
            <a:prstGeom prst="rect">
              <a:avLst/>
            </a:prstGeom>
            <a:noFill/>
          </p:spPr>
        </p:pic>
        <p:sp>
          <p:nvSpPr>
            <p:cNvPr id="17422" name="AutoShape 14"/>
            <p:cNvSpPr>
              <a:spLocks noChangeShapeType="1"/>
            </p:cNvSpPr>
            <p:nvPr/>
          </p:nvSpPr>
          <p:spPr bwMode="auto">
            <a:xfrm flipV="1">
              <a:off x="2047" y="2209"/>
              <a:ext cx="2" cy="4917"/>
            </a:xfrm>
            <a:prstGeom prst="straightConnector1">
              <a:avLst/>
            </a:prstGeom>
            <a:noFill/>
            <a:ln w="63500">
              <a:solidFill>
                <a:schemeClr val="accent1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21" name="Text Box 13"/>
            <p:cNvSpPr txBox="1">
              <a:spLocks noChangeArrowheads="1"/>
            </p:cNvSpPr>
            <p:nvPr/>
          </p:nvSpPr>
          <p:spPr bwMode="auto">
            <a:xfrm rot="16200000">
              <a:off x="760" y="4163"/>
              <a:ext cx="2063" cy="4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SimSun" pitchFamily="2" charset="-122"/>
                  <a:cs typeface="Arial" pitchFamily="34" charset="0"/>
                </a:rPr>
                <a:t>Portability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20" name="AutoShape 12"/>
            <p:cNvSpPr>
              <a:spLocks noChangeShapeType="1"/>
            </p:cNvSpPr>
            <p:nvPr/>
          </p:nvSpPr>
          <p:spPr bwMode="auto">
            <a:xfrm>
              <a:off x="2047" y="7123"/>
              <a:ext cx="7885" cy="3"/>
            </a:xfrm>
            <a:prstGeom prst="straightConnector1">
              <a:avLst/>
            </a:prstGeom>
            <a:noFill/>
            <a:ln w="63500">
              <a:solidFill>
                <a:schemeClr val="accent1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19" name="Text Box 11"/>
            <p:cNvSpPr txBox="1">
              <a:spLocks noChangeArrowheads="1"/>
            </p:cNvSpPr>
            <p:nvPr/>
          </p:nvSpPr>
          <p:spPr bwMode="auto">
            <a:xfrm>
              <a:off x="4810" y="7216"/>
              <a:ext cx="2338" cy="6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SNR Control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18" name="Text Box 10"/>
            <p:cNvSpPr txBox="1">
              <a:spLocks noChangeArrowheads="1"/>
            </p:cNvSpPr>
            <p:nvPr/>
          </p:nvSpPr>
          <p:spPr bwMode="auto">
            <a:xfrm>
              <a:off x="2914" y="4714"/>
              <a:ext cx="2193" cy="11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3D Speaker Array</a:t>
              </a:r>
              <a:endPara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Noise Cancellation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17" name="Text Box 9"/>
            <p:cNvSpPr txBox="1">
              <a:spLocks noChangeArrowheads="1"/>
            </p:cNvSpPr>
            <p:nvPr/>
          </p:nvSpPr>
          <p:spPr bwMode="auto">
            <a:xfrm>
              <a:off x="7513" y="2510"/>
              <a:ext cx="2123" cy="1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SimSun" pitchFamily="2" charset="-122"/>
                  <a:cs typeface="Times New Roman" pitchFamily="18" charset="0"/>
                </a:rPr>
                <a:t>Headphone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SimSun" pitchFamily="2" charset="-122"/>
                  <a:cs typeface="Times New Roman" pitchFamily="18" charset="0"/>
                </a:rPr>
                <a:t>Add-on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Introduce noise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15" name="Text Box 7"/>
            <p:cNvSpPr txBox="1">
              <a:spLocks noChangeArrowheads="1"/>
            </p:cNvSpPr>
            <p:nvPr/>
          </p:nvSpPr>
          <p:spPr bwMode="auto">
            <a:xfrm>
              <a:off x="8429" y="5813"/>
              <a:ext cx="1423" cy="104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Sound booth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14" name="Text Box 6"/>
            <p:cNvSpPr txBox="1">
              <a:spLocks noChangeArrowheads="1"/>
            </p:cNvSpPr>
            <p:nvPr/>
          </p:nvSpPr>
          <p:spPr bwMode="auto">
            <a:xfrm>
              <a:off x="4612" y="6055"/>
              <a:ext cx="1691" cy="9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LACE</a:t>
              </a:r>
              <a:r>
                <a:rPr kumimoji="0" lang="en-US" sz="24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TM</a:t>
              </a:r>
              <a:endPara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SimSun" pitchFamily="2" charset="-122"/>
                  <a:cs typeface="Times New Roman" pitchFamily="18" charset="0"/>
                </a:rPr>
                <a:t>Train at home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41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575" y="5144"/>
              <a:ext cx="1421" cy="1502"/>
            </a:xfrm>
            <a:prstGeom prst="rect">
              <a:avLst/>
            </a:prstGeom>
            <a:noFill/>
          </p:spPr>
        </p:pic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62" y="4199"/>
              <a:ext cx="1704" cy="1363"/>
            </a:xfrm>
            <a:prstGeom prst="rect">
              <a:avLst/>
            </a:prstGeom>
            <a:noFill/>
          </p:spPr>
        </p:pic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81" y="5573"/>
              <a:ext cx="1610" cy="999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Categories</a:t>
            </a:r>
            <a:endParaRPr lang="en-US" dirty="0"/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2057400" y="35814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7391400" y="54864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4495800" y="54864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2438400" y="13716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6553200" y="16764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http://www.ovalwindowaudio.com/loopreceiver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1341120"/>
            <a:ext cx="937260" cy="124968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Choice – </a:t>
            </a:r>
            <a:r>
              <a:rPr lang="en-US" dirty="0" smtClean="0"/>
              <a:t>Headphone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315200" y="3429000"/>
            <a:ext cx="762000" cy="533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9600" y="1341120"/>
          <a:ext cx="7772400" cy="2468880"/>
        </p:xfrm>
        <a:graphic>
          <a:graphicData uri="http://schemas.openxmlformats.org/drawingml/2006/table">
            <a:tbl>
              <a:tblPr/>
              <a:tblGrid>
                <a:gridCol w="1150883"/>
                <a:gridCol w="830317"/>
                <a:gridCol w="1392621"/>
                <a:gridCol w="1466193"/>
                <a:gridCol w="1466193"/>
                <a:gridCol w="1466193"/>
              </a:tblGrid>
              <a:tr h="55643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6772" marR="6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Weight</a:t>
                      </a:r>
                      <a:endParaRPr lang="en-US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6772" marR="6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Passive, </a:t>
                      </a:r>
                      <a:b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 Speaker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6772" marR="6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Passive,</a:t>
                      </a:r>
                      <a:b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With Speaker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6772" marR="6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Active and Passive,</a:t>
                      </a:r>
                      <a:b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 Speaker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6772" marR="6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Active and Passive, With Speaker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6772" marR="6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43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Noise Cancelling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Ability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6772" marR="6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n-US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6772" marR="6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6772" marR="6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6772" marR="6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6772" marR="6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20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6772" marR="6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95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Ease of </a:t>
                      </a:r>
                      <a:b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Assembly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6772" marR="6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6772" marR="6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3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6772" marR="6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6772" marR="6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3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6772" marR="6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6772" marR="6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6772" marR="6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6772" marR="6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57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6772" marR="6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85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6772" marR="6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Calibri"/>
                          <a:ea typeface="SimSun"/>
                          <a:cs typeface="Times New Roman"/>
                        </a:rPr>
                        <a:t>84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6772" marR="6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112</a:t>
                      </a:r>
                      <a:endParaRPr lang="en-US" sz="20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6772" marR="66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0183" name="Picture 4" descr="http://img.gawkerassets.com/img/17zmn6jita6l7jpg/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419600"/>
            <a:ext cx="2514600" cy="1421946"/>
          </a:xfrm>
          <a:prstGeom prst="rect">
            <a:avLst/>
          </a:prstGeom>
          <a:noFill/>
        </p:spPr>
      </p:pic>
      <p:pic>
        <p:nvPicPr>
          <p:cNvPr id="50182" name="Picture 7" descr="The Best Noise-Canceling Headphon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419600"/>
            <a:ext cx="2514600" cy="1421946"/>
          </a:xfrm>
          <a:prstGeom prst="rect">
            <a:avLst/>
          </a:prstGeom>
          <a:noFill/>
        </p:spPr>
      </p:pic>
      <p:pic>
        <p:nvPicPr>
          <p:cNvPr id="50181" name="Picture 10" descr="The Best Noise-Canceling Headphon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419600"/>
            <a:ext cx="2514600" cy="142194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Modules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Headphone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External Microphone (9)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Internal Microphone (2)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Apparatus Attachment (8 )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Apparatus body (5)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Smartphone interface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Control algorithm (3)</a:t>
            </a:r>
          </a:p>
          <a:p>
            <a:r>
              <a:rPr lang="en-US" dirty="0" smtClean="0"/>
              <a:t>Design permutations </a:t>
            </a:r>
            <a:r>
              <a:rPr lang="en-US" dirty="0" smtClean="0"/>
              <a:t>= 2160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334000"/>
          </a:xfrm>
        </p:spPr>
        <p:txBody>
          <a:bodyPr numCol="2" spcCol="365760">
            <a:normAutofit/>
          </a:bodyPr>
          <a:lstStyle/>
          <a:p>
            <a:pPr>
              <a:spcBef>
                <a:spcPts val="200"/>
              </a:spcBef>
              <a:buNone/>
            </a:pPr>
            <a:r>
              <a:rPr lang="en-US" sz="2400" u="sng" dirty="0" smtClean="0"/>
              <a:t>Category</a:t>
            </a:r>
          </a:p>
          <a:p>
            <a:pPr>
              <a:spcBef>
                <a:spcPts val="200"/>
              </a:spcBef>
            </a:pPr>
            <a:r>
              <a:rPr lang="en-US" sz="2000" dirty="0" smtClean="0"/>
              <a:t>Dynamic</a:t>
            </a:r>
          </a:p>
          <a:p>
            <a:pPr lvl="1">
              <a:spcBef>
                <a:spcPts val="200"/>
              </a:spcBef>
            </a:pPr>
            <a:r>
              <a:rPr lang="en-US" sz="2000" dirty="0" smtClean="0"/>
              <a:t>Pros: </a:t>
            </a:r>
            <a:r>
              <a:rPr lang="en-US" sz="2000" b="1" dirty="0" smtClean="0"/>
              <a:t> </a:t>
            </a:r>
            <a:r>
              <a:rPr lang="en-US" sz="2000" dirty="0" smtClean="0"/>
              <a:t>rugged, long-lasting, less expensive</a:t>
            </a:r>
            <a:endParaRPr lang="en-US" sz="2000" b="1" dirty="0" smtClean="0"/>
          </a:p>
          <a:p>
            <a:pPr lvl="1">
              <a:spcBef>
                <a:spcPts val="200"/>
              </a:spcBef>
            </a:pPr>
            <a:r>
              <a:rPr lang="en-US" sz="2000" dirty="0" smtClean="0"/>
              <a:t>Cons:  frequency distortion</a:t>
            </a:r>
          </a:p>
          <a:p>
            <a:pPr>
              <a:spcBef>
                <a:spcPts val="200"/>
              </a:spcBef>
            </a:pPr>
            <a:r>
              <a:rPr lang="en-US" sz="2000" dirty="0" smtClean="0"/>
              <a:t>Condenser</a:t>
            </a:r>
          </a:p>
          <a:p>
            <a:pPr lvl="1">
              <a:spcBef>
                <a:spcPts val="200"/>
              </a:spcBef>
            </a:pPr>
            <a:r>
              <a:rPr lang="en-US" sz="2000" dirty="0" smtClean="0"/>
              <a:t>Pros: flatter frequency profile, better transient response</a:t>
            </a:r>
          </a:p>
          <a:p>
            <a:pPr lvl="1">
              <a:spcBef>
                <a:spcPts val="200"/>
              </a:spcBef>
            </a:pPr>
            <a:r>
              <a:rPr lang="en-US" sz="2000" dirty="0" smtClean="0"/>
              <a:t>Cons: power source, expensive</a:t>
            </a:r>
          </a:p>
          <a:p>
            <a:pPr>
              <a:spcBef>
                <a:spcPts val="200"/>
              </a:spcBef>
              <a:buNone/>
            </a:pPr>
            <a:r>
              <a:rPr lang="en-US" sz="2400" u="sng" dirty="0" smtClean="0"/>
              <a:t>Directionality</a:t>
            </a:r>
          </a:p>
          <a:p>
            <a:pPr>
              <a:spcBef>
                <a:spcPts val="200"/>
              </a:spcBef>
            </a:pPr>
            <a:r>
              <a:rPr lang="en-US" sz="2000" dirty="0" err="1" smtClean="0"/>
              <a:t>Cardioid</a:t>
            </a:r>
            <a:endParaRPr lang="en-US" sz="2000" dirty="0" smtClean="0"/>
          </a:p>
          <a:p>
            <a:pPr>
              <a:spcBef>
                <a:spcPts val="200"/>
              </a:spcBef>
            </a:pPr>
            <a:r>
              <a:rPr lang="en-US" sz="2000" dirty="0" smtClean="0"/>
              <a:t>Omni-directional  </a:t>
            </a:r>
            <a:endParaRPr lang="en-US" sz="2000" u="sng" dirty="0" smtClean="0"/>
          </a:p>
          <a:p>
            <a:pPr>
              <a:spcBef>
                <a:spcPts val="200"/>
              </a:spcBef>
              <a:buNone/>
            </a:pPr>
            <a:r>
              <a:rPr lang="en-US" sz="2400" u="sng" dirty="0" smtClean="0"/>
              <a:t>Placement</a:t>
            </a:r>
          </a:p>
          <a:p>
            <a:pPr lvl="0">
              <a:spcBef>
                <a:spcPts val="200"/>
              </a:spcBef>
            </a:pPr>
            <a:r>
              <a:rPr lang="en-US" sz="2000" dirty="0" smtClean="0">
                <a:solidFill>
                  <a:prstClr val="black"/>
                </a:solidFill>
              </a:rPr>
              <a:t>Boundary</a:t>
            </a:r>
          </a:p>
          <a:p>
            <a:pPr lvl="0">
              <a:spcBef>
                <a:spcPts val="200"/>
              </a:spcBef>
            </a:pPr>
            <a:r>
              <a:rPr lang="en-US" sz="2000" dirty="0" smtClean="0">
                <a:solidFill>
                  <a:prstClr val="black"/>
                </a:solidFill>
              </a:rPr>
              <a:t>Stalk</a:t>
            </a:r>
          </a:p>
          <a:p>
            <a:pPr>
              <a:spcBef>
                <a:spcPts val="200"/>
              </a:spcBef>
              <a:buNone/>
            </a:pPr>
            <a:endParaRPr lang="en-US" sz="2000" dirty="0" smtClean="0"/>
          </a:p>
        </p:txBody>
      </p:sp>
      <p:pic>
        <p:nvPicPr>
          <p:cNvPr id="4" name="Picture 3" descr="http://www.xprt.net/~rcrowley/AVclass/images/aud-dc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9542" y="1143000"/>
            <a:ext cx="2699657" cy="190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s://encrypted-tbn2.gstatic.com/images?q=tbn:ANd9GcT2XCoWT6Pe7Yh8645IfBxBkUsPr5nWWF5hm7J9SA_4Gv9erQ0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6494" y="3200400"/>
            <a:ext cx="2699657" cy="183616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Microphones</a:t>
            </a:r>
            <a:endParaRPr lang="en-US" dirty="0"/>
          </a:p>
        </p:txBody>
      </p:sp>
      <p:pic>
        <p:nvPicPr>
          <p:cNvPr id="6" name="il_fi" descr="http://i.ebayimg.com/t/Panasonic-WM-61A-Electret-Condenser-MIC-Capsule-2PCS-/09/%21BnwtwDQBmk%7E$%28KGrHgoH-C%21EjlLl1f5kBLk4nr%21ebQ%7E%7E_3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470072"/>
            <a:ext cx="1417320" cy="141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dv247.com/assets/products/28978_l.jpg"/>
          <p:cNvPicPr>
            <a:picLocks noChangeAspect="1"/>
          </p:cNvPicPr>
          <p:nvPr/>
        </p:nvPicPr>
        <p:blipFill>
          <a:blip r:embed="rId5" cstate="print"/>
          <a:srcRect l="33624" t="9198" r="34488" b="14286"/>
          <a:stretch>
            <a:fillRect/>
          </a:stretch>
        </p:blipFill>
        <p:spPr bwMode="auto">
          <a:xfrm>
            <a:off x="5141696" y="1143000"/>
            <a:ext cx="796178" cy="190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334000"/>
          </a:xfrm>
        </p:spPr>
        <p:txBody>
          <a:bodyPr numCol="2" spcCol="365760">
            <a:normAutofit/>
          </a:bodyPr>
          <a:lstStyle/>
          <a:p>
            <a:pPr>
              <a:spcBef>
                <a:spcPts val="200"/>
              </a:spcBef>
              <a:buNone/>
            </a:pPr>
            <a:r>
              <a:rPr lang="en-US" sz="2400" u="sng" dirty="0" smtClean="0"/>
              <a:t>Category</a:t>
            </a:r>
          </a:p>
          <a:p>
            <a:pPr>
              <a:spcBef>
                <a:spcPts val="200"/>
              </a:spcBef>
            </a:pPr>
            <a:r>
              <a:rPr lang="en-US" sz="2400" dirty="0" smtClean="0"/>
              <a:t>Dynamic</a:t>
            </a:r>
          </a:p>
          <a:p>
            <a:pPr>
              <a:spcBef>
                <a:spcPts val="200"/>
              </a:spcBef>
            </a:pPr>
            <a:r>
              <a:rPr lang="en-US" sz="2400" dirty="0" smtClean="0"/>
              <a:t>Condenser</a:t>
            </a:r>
          </a:p>
          <a:p>
            <a:pPr>
              <a:spcBef>
                <a:spcPts val="200"/>
              </a:spcBef>
              <a:buNone/>
            </a:pPr>
            <a:r>
              <a:rPr lang="en-US" sz="2400" u="sng" dirty="0" smtClean="0"/>
              <a:t>Directionality</a:t>
            </a:r>
          </a:p>
          <a:p>
            <a:pPr>
              <a:spcBef>
                <a:spcPts val="200"/>
              </a:spcBef>
            </a:pPr>
            <a:r>
              <a:rPr lang="en-US" sz="2400" dirty="0" err="1" smtClean="0"/>
              <a:t>Cardioid</a:t>
            </a:r>
            <a:endParaRPr lang="en-US" sz="2400" dirty="0" smtClean="0"/>
          </a:p>
          <a:p>
            <a:pPr lvl="1">
              <a:spcBef>
                <a:spcPts val="200"/>
              </a:spcBef>
            </a:pPr>
            <a:r>
              <a:rPr lang="en-US" sz="2000" dirty="0" smtClean="0"/>
              <a:t>Pros: resistant to feedback</a:t>
            </a:r>
          </a:p>
          <a:p>
            <a:pPr lvl="1">
              <a:spcBef>
                <a:spcPts val="200"/>
              </a:spcBef>
            </a:pPr>
            <a:r>
              <a:rPr lang="en-US" sz="2000" dirty="0" smtClean="0"/>
              <a:t>Cons: proximity effect</a:t>
            </a:r>
          </a:p>
          <a:p>
            <a:pPr>
              <a:spcBef>
                <a:spcPts val="200"/>
              </a:spcBef>
            </a:pPr>
            <a:r>
              <a:rPr lang="en-US" sz="2400" dirty="0" smtClean="0"/>
              <a:t>Omni-directional</a:t>
            </a:r>
          </a:p>
          <a:p>
            <a:pPr lvl="1">
              <a:spcBef>
                <a:spcPts val="200"/>
              </a:spcBef>
            </a:pPr>
            <a:r>
              <a:rPr lang="en-US" sz="2000" dirty="0" smtClean="0"/>
              <a:t>Pros: flatter frequency profile</a:t>
            </a:r>
          </a:p>
          <a:p>
            <a:pPr lvl="1">
              <a:spcBef>
                <a:spcPts val="200"/>
              </a:spcBef>
            </a:pPr>
            <a:r>
              <a:rPr lang="en-US" sz="2000" dirty="0" smtClean="0"/>
              <a:t>Cons: feedback</a:t>
            </a:r>
          </a:p>
          <a:p>
            <a:pPr>
              <a:spcBef>
                <a:spcPts val="200"/>
              </a:spcBef>
              <a:buNone/>
            </a:pPr>
            <a:r>
              <a:rPr lang="en-US" sz="2400" u="sng" dirty="0" smtClean="0"/>
              <a:t>Placement</a:t>
            </a:r>
          </a:p>
          <a:p>
            <a:pPr lvl="0">
              <a:spcBef>
                <a:spcPts val="200"/>
              </a:spcBef>
            </a:pPr>
            <a:r>
              <a:rPr lang="en-US" sz="2000" dirty="0" smtClean="0">
                <a:solidFill>
                  <a:prstClr val="black"/>
                </a:solidFill>
              </a:rPr>
              <a:t>Boundary</a:t>
            </a:r>
          </a:p>
          <a:p>
            <a:pPr lvl="0">
              <a:spcBef>
                <a:spcPts val="200"/>
              </a:spcBef>
            </a:pPr>
            <a:r>
              <a:rPr lang="en-US" sz="2000" dirty="0" smtClean="0">
                <a:solidFill>
                  <a:prstClr val="black"/>
                </a:solidFill>
              </a:rPr>
              <a:t>Stalk</a:t>
            </a:r>
          </a:p>
          <a:p>
            <a:pPr lvl="0">
              <a:spcBef>
                <a:spcPts val="200"/>
              </a:spcBef>
            </a:pPr>
            <a:r>
              <a:rPr lang="en-US" sz="2000" dirty="0" smtClean="0">
                <a:solidFill>
                  <a:prstClr val="black"/>
                </a:solidFill>
              </a:rPr>
              <a:t>Flat</a:t>
            </a:r>
          </a:p>
          <a:p>
            <a:pPr>
              <a:spcBef>
                <a:spcPts val="200"/>
              </a:spcBef>
              <a:buNone/>
            </a:pP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Microphones</a:t>
            </a:r>
            <a:endParaRPr lang="en-US" dirty="0"/>
          </a:p>
        </p:txBody>
      </p:sp>
      <p:pic>
        <p:nvPicPr>
          <p:cNvPr id="8" name="il_fi" descr="http://www.behindthemixer.com/wp-content/uploads/2012/05/Polar_pattern_cardioi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1430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 descr="omnipatter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7338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m62-dynamic-light</Template>
  <TotalTime>1624</TotalTime>
  <Words>1168</Words>
  <Application>Microsoft Office PowerPoint</Application>
  <PresentationFormat>On-screen Show (4:3)</PresentationFormat>
  <Paragraphs>833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Portable Controlled Noise Environment</vt:lpstr>
      <vt:lpstr>Need &amp; Project Scope</vt:lpstr>
      <vt:lpstr>Specific Design Requirements</vt:lpstr>
      <vt:lpstr>Specific Design Requirements</vt:lpstr>
      <vt:lpstr>Design Categories</vt:lpstr>
      <vt:lpstr>Design Choice – Headphone</vt:lpstr>
      <vt:lpstr>Design Modules</vt:lpstr>
      <vt:lpstr>External Microphones</vt:lpstr>
      <vt:lpstr>External Microphones</vt:lpstr>
      <vt:lpstr>Internal Microphone</vt:lpstr>
      <vt:lpstr>Internal Microphone</vt:lpstr>
      <vt:lpstr>Internal Microphone</vt:lpstr>
      <vt:lpstr>Internal Microphone</vt:lpstr>
      <vt:lpstr>Apparatus Attachment</vt:lpstr>
      <vt:lpstr>Apparatus Attachment</vt:lpstr>
      <vt:lpstr>Apparatus Attachment</vt:lpstr>
      <vt:lpstr>Internal Microphone Attachment</vt:lpstr>
      <vt:lpstr>Internal Microphone Attachment</vt:lpstr>
      <vt:lpstr>Software</vt:lpstr>
      <vt:lpstr>Software</vt:lpstr>
      <vt:lpstr>Design Choice – External Microphone</vt:lpstr>
      <vt:lpstr>Design Choice – Internal Microphone</vt:lpstr>
      <vt:lpstr>Design Choice – Apparatus Attachment</vt:lpstr>
      <vt:lpstr>Design Choice – Internal Microphone     Attachment</vt:lpstr>
      <vt:lpstr>Chosen Design</vt:lpstr>
      <vt:lpstr>Chosen Design</vt:lpstr>
      <vt:lpstr>Winner</vt:lpstr>
      <vt:lpstr>Roles</vt:lpstr>
      <vt:lpstr>Calendar</vt:lpstr>
      <vt:lpstr>Calendar</vt:lpstr>
      <vt:lpstr>Questions?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Jenny</dc:creator>
  <cp:lastModifiedBy>Jenny</cp:lastModifiedBy>
  <cp:revision>88</cp:revision>
  <dcterms:created xsi:type="dcterms:W3CDTF">2012-10-28T02:11:04Z</dcterms:created>
  <dcterms:modified xsi:type="dcterms:W3CDTF">2012-10-29T06:12:04Z</dcterms:modified>
</cp:coreProperties>
</file>