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72" r:id="rId9"/>
    <p:sldId id="278" r:id="rId10"/>
    <p:sldId id="273" r:id="rId11"/>
    <p:sldId id="279" r:id="rId12"/>
    <p:sldId id="269" r:id="rId13"/>
    <p:sldId id="274" r:id="rId14"/>
    <p:sldId id="280" r:id="rId15"/>
    <p:sldId id="265" r:id="rId16"/>
    <p:sldId id="267" r:id="rId17"/>
    <p:sldId id="266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38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E3E8-B20D-4342-B9B2-1606ECF6D2A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7D783-8CCD-4643-86FA-EE390784E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D783-8CCD-4643-86FA-EE390784E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614137-0D18-4E97-94F1-F0DF2620CEB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B30D97-0A90-4372-AE5A-64CFA500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2000">
              <a:schemeClr val="bg2">
                <a:lumMod val="50000"/>
                <a:lumOff val="50000"/>
              </a:schemeClr>
            </a:gs>
            <a:gs pos="20000">
              <a:schemeClr val="bg2">
                <a:lumMod val="65000"/>
                <a:lumOff val="3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077200" cy="167335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Portable Controlled Noise Environment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924800" cy="1347216"/>
          </a:xfrm>
        </p:spPr>
        <p:txBody>
          <a:bodyPr>
            <a:noAutofit/>
          </a:bodyPr>
          <a:lstStyle/>
          <a:p>
            <a:r>
              <a:rPr lang="en-US" u="sng" dirty="0" smtClean="0"/>
              <a:t>Team # 34</a:t>
            </a:r>
          </a:p>
          <a:p>
            <a:r>
              <a:rPr lang="en-US" dirty="0" smtClean="0"/>
              <a:t>Jenny Liu</a:t>
            </a:r>
          </a:p>
          <a:p>
            <a:r>
              <a:rPr lang="en-US" dirty="0" smtClean="0"/>
              <a:t>Amanda Spencer</a:t>
            </a:r>
          </a:p>
          <a:p>
            <a:r>
              <a:rPr lang="en-US" dirty="0" smtClean="0"/>
              <a:t>Jennifer Wang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553200" y="3657600"/>
            <a:ext cx="2438400" cy="661416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Dr. Dennis Barbour</a:t>
            </a:r>
            <a:endParaRPr kumimoji="0" lang="en-US" sz="2000" b="0" i="0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Active Noise Reduction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Generate a sound wave exactly out of phase to the original sound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superposition of the two waves results in destructive interference, and thus silence</a:t>
            </a:r>
            <a:r>
              <a:rPr lang="en-US" baseline="30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9698" name="Picture 2" descr="physic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9863" y="3695699"/>
            <a:ext cx="3724275" cy="24765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4549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[3] </a:t>
            </a:r>
            <a:r>
              <a:rPr lang="en-US" sz="1100" dirty="0" smtClean="0">
                <a:solidFill>
                  <a:schemeClr val="bg1"/>
                </a:solidFill>
              </a:rPr>
              <a:t>Elliott, S., &amp; P.A., N. (1993). Active Noise Control. </a:t>
            </a:r>
            <a:r>
              <a:rPr lang="en-US" sz="1100" i="1" dirty="0" err="1" smtClean="0">
                <a:solidFill>
                  <a:schemeClr val="bg1"/>
                </a:solidFill>
              </a:rPr>
              <a:t>IEEEXplore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i="1" dirty="0" smtClean="0">
                <a:solidFill>
                  <a:schemeClr val="bg1"/>
                </a:solidFill>
              </a:rPr>
              <a:t>, 10</a:t>
            </a:r>
            <a:r>
              <a:rPr lang="en-US" sz="1100" dirty="0" smtClean="0">
                <a:solidFill>
                  <a:schemeClr val="bg1"/>
                </a:solidFill>
              </a:rPr>
              <a:t> (4), 12-35.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Image </a:t>
            </a:r>
            <a:r>
              <a:rPr lang="en-US" sz="1100" dirty="0" smtClean="0">
                <a:solidFill>
                  <a:schemeClr val="bg1"/>
                </a:solidFill>
              </a:rPr>
              <a:t>Credits: Stevens, M. (2008, July 18). Toyota to fit Active Noise Cancelling to Crown Hybrid. </a:t>
            </a:r>
            <a:r>
              <a:rPr lang="en-US" sz="1100" i="1" dirty="0" smtClean="0">
                <a:solidFill>
                  <a:schemeClr val="bg1"/>
                </a:solidFill>
              </a:rPr>
              <a:t>The Motor Report</a:t>
            </a:r>
            <a:r>
              <a:rPr lang="en-US" sz="1100" dirty="0" smtClean="0">
                <a:solidFill>
                  <a:schemeClr val="bg1"/>
                </a:solidFill>
              </a:rPr>
              <a:t> 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Active Noise Reduction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example signal processing system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133601"/>
            <a:ext cx="6248400" cy="4343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59639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Image Credits: J. </a:t>
            </a:r>
            <a:r>
              <a:rPr lang="en-US" sz="1100" dirty="0" err="1" smtClean="0">
                <a:solidFill>
                  <a:schemeClr val="bg1"/>
                </a:solidFill>
              </a:rPr>
              <a:t>Ryckebusch</a:t>
            </a:r>
            <a:r>
              <a:rPr lang="en-US" sz="1100" dirty="0" smtClean="0">
                <a:solidFill>
                  <a:schemeClr val="bg1"/>
                </a:solidFill>
              </a:rPr>
              <a:t>, "Build These Noise-Canceling Headphones," </a:t>
            </a:r>
            <a:r>
              <a:rPr lang="en-US" sz="1100" dirty="0" err="1" smtClean="0">
                <a:solidFill>
                  <a:schemeClr val="bg1"/>
                </a:solidFill>
              </a:rPr>
              <a:t>HeadWize</a:t>
            </a:r>
            <a:r>
              <a:rPr lang="en-US" sz="1100" dirty="0" smtClean="0">
                <a:solidFill>
                  <a:schemeClr val="bg1"/>
                </a:solidFill>
              </a:rPr>
              <a:t>, 2000. [Online]. Available: http://</a:t>
            </a:r>
            <a:r>
              <a:rPr lang="en-US" sz="1100" dirty="0" smtClean="0">
                <a:solidFill>
                  <a:schemeClr val="bg1"/>
                </a:solidFill>
              </a:rPr>
              <a:t>headwize.com/projects/noise_prj.htm.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Auditory Training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382000" cy="3962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Soundproofed rooms</a:t>
            </a:r>
            <a:r>
              <a:rPr lang="en-US" baseline="30000" dirty="0" smtClean="0">
                <a:solidFill>
                  <a:schemeClr val="bg1"/>
                </a:solidFill>
              </a:rPr>
              <a:t>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Quiet area of house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Franks, J. R. </a:t>
            </a: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Hearing Measurement.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World Health Organization.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8855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[4] </a:t>
            </a:r>
            <a:r>
              <a:rPr lang="en-US" sz="1100" dirty="0" smtClean="0">
                <a:solidFill>
                  <a:schemeClr val="bg1"/>
                </a:solidFill>
              </a:rPr>
              <a:t>World Health Organization, "Occupational Exposure to Noise: Evaluation, Prevention and Control," 2001. [Online]. </a:t>
            </a:r>
            <a:r>
              <a:rPr lang="en-US" sz="1100" dirty="0" smtClean="0">
                <a:solidFill>
                  <a:schemeClr val="bg1"/>
                </a:solidFill>
              </a:rPr>
              <a:t>Available: http</a:t>
            </a:r>
            <a:r>
              <a:rPr lang="en-US" sz="1100" dirty="0" smtClean="0">
                <a:solidFill>
                  <a:schemeClr val="bg1"/>
                </a:solidFill>
              </a:rPr>
              <a:t>://www.who.int/occupational_health/publications/occupnoise/en/index.html</a:t>
            </a:r>
            <a:r>
              <a:rPr lang="en-US" sz="1100" dirty="0" smtClean="0"/>
              <a:t>.</a:t>
            </a:r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[5] </a:t>
            </a:r>
            <a:r>
              <a:rPr lang="en-US" sz="1100" dirty="0" err="1" smtClean="0">
                <a:solidFill>
                  <a:schemeClr val="bg1"/>
                </a:solidFill>
              </a:rPr>
              <a:t>Neurotone</a:t>
            </a:r>
            <a:r>
              <a:rPr lang="en-US" sz="1100" dirty="0" smtClean="0">
                <a:solidFill>
                  <a:schemeClr val="bg1"/>
                </a:solidFill>
              </a:rPr>
              <a:t>, "LACE 4 Auditory Training Manual for the Hearing Health Care Professional," 2007-2010</a:t>
            </a:r>
            <a:r>
              <a:rPr lang="en-US" sz="11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Image Credit: </a:t>
            </a:r>
            <a:r>
              <a:rPr lang="en-US" sz="1100" dirty="0" smtClean="0">
                <a:solidFill>
                  <a:schemeClr val="bg1"/>
                </a:solidFill>
              </a:rPr>
              <a:t>Rothman, W. (2009, October 1). </a:t>
            </a:r>
            <a:r>
              <a:rPr lang="en-US" sz="1100" i="1" dirty="0" smtClean="0">
                <a:solidFill>
                  <a:schemeClr val="bg1"/>
                </a:solidFill>
              </a:rPr>
              <a:t>Microsoft’s Anechoic Chamber: The Place Where Sound Goes To Die</a:t>
            </a:r>
            <a:r>
              <a:rPr lang="en-US" sz="1100" dirty="0" smtClean="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30726" name="Picture 6" descr="260078b9e856ad47671ed04bc917fe06.jpg (800×53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90800"/>
            <a:ext cx="5029200" cy="3350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Other Noise Reducing Technology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oise reduction in small enclosures</a:t>
            </a:r>
            <a:r>
              <a:rPr lang="en-US" baseline="30000" dirty="0" smtClean="0">
                <a:solidFill>
                  <a:schemeClr val="bg1"/>
                </a:solidFill>
              </a:rPr>
              <a:t>6,7,8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[6] </a:t>
            </a:r>
            <a:r>
              <a:rPr lang="en-US" sz="1100" dirty="0" smtClean="0">
                <a:solidFill>
                  <a:schemeClr val="bg1"/>
                </a:solidFill>
              </a:rPr>
              <a:t>Franks, J. R. </a:t>
            </a:r>
            <a:r>
              <a:rPr lang="en-US" sz="1100" i="1" dirty="0" smtClean="0">
                <a:solidFill>
                  <a:schemeClr val="bg1"/>
                </a:solidFill>
              </a:rPr>
              <a:t>Hearing Measurement.</a:t>
            </a:r>
            <a:r>
              <a:rPr lang="en-US" sz="1100" dirty="0" smtClean="0">
                <a:solidFill>
                  <a:schemeClr val="bg1"/>
                </a:solidFill>
              </a:rPr>
              <a:t> World Health Organization.</a:t>
            </a:r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[7] Ogawa</a:t>
            </a:r>
            <a:r>
              <a:rPr lang="en-US" sz="1100" dirty="0" smtClean="0">
                <a:solidFill>
                  <a:schemeClr val="bg1"/>
                </a:solidFill>
              </a:rPr>
              <a:t>, K. (2008, June 20). </a:t>
            </a:r>
            <a:r>
              <a:rPr lang="en-US" sz="1100" i="1" dirty="0" smtClean="0">
                <a:solidFill>
                  <a:schemeClr val="bg1"/>
                </a:solidFill>
              </a:rPr>
              <a:t>Toyota Cuts 'Muffled Noise' in Crown Hybrid</a:t>
            </a:r>
            <a:r>
              <a:rPr lang="en-US" sz="1100" dirty="0" smtClean="0">
                <a:solidFill>
                  <a:schemeClr val="bg1"/>
                </a:solidFill>
              </a:rPr>
              <a:t>. (Nikkei Automotive Technology</a:t>
            </a:r>
            <a:r>
              <a:rPr lang="en-US" sz="11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[8] </a:t>
            </a:r>
            <a:r>
              <a:rPr lang="en-US" sz="1100" dirty="0" err="1" smtClean="0">
                <a:solidFill>
                  <a:schemeClr val="bg1"/>
                </a:solidFill>
              </a:rPr>
              <a:t>Theobald</a:t>
            </a:r>
            <a:r>
              <a:rPr lang="en-US" sz="1100" dirty="0" smtClean="0">
                <a:solidFill>
                  <a:schemeClr val="bg1"/>
                </a:solidFill>
              </a:rPr>
              <a:t>, M. A., &amp; </a:t>
            </a:r>
            <a:r>
              <a:rPr lang="en-US" sz="1100" dirty="0" err="1" smtClean="0">
                <a:solidFill>
                  <a:schemeClr val="bg1"/>
                </a:solidFill>
              </a:rPr>
              <a:t>Hammelef</a:t>
            </a:r>
            <a:r>
              <a:rPr lang="en-US" sz="1100" dirty="0" smtClean="0">
                <a:solidFill>
                  <a:schemeClr val="bg1"/>
                </a:solidFill>
              </a:rPr>
              <a:t>, D. M. (2011).</a:t>
            </a:r>
            <a:r>
              <a:rPr lang="en-US" sz="1100" i="1" dirty="0" smtClean="0">
                <a:solidFill>
                  <a:schemeClr val="bg1"/>
                </a:solidFill>
              </a:rPr>
              <a:t> Patent No. 8045725.</a:t>
            </a:r>
            <a:r>
              <a:rPr lang="en-US" sz="1100" dirty="0" smtClean="0">
                <a:solidFill>
                  <a:schemeClr val="bg1"/>
                </a:solidFill>
              </a:rPr>
              <a:t> United States of America.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2000" y="2209800"/>
            <a:ext cx="7620000" cy="3476625"/>
            <a:chOff x="1143000" y="2209800"/>
            <a:chExt cx="7620000" cy="3476625"/>
          </a:xfrm>
        </p:grpSpPr>
        <p:pic>
          <p:nvPicPr>
            <p:cNvPr id="4" name="Picture 3" descr="The components of the 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81600" y="2209800"/>
              <a:ext cx="3581400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3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57800" y="4525093"/>
              <a:ext cx="3357137" cy="1037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2209800"/>
              <a:ext cx="3788090" cy="347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Other Noise Reducing Technology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Passive Noise Reducing Headphones</a:t>
            </a:r>
            <a:r>
              <a:rPr lang="en-US" baseline="30000" dirty="0" smtClean="0">
                <a:solidFill>
                  <a:schemeClr val="bg1"/>
                </a:solidFill>
              </a:rPr>
              <a:t>9</a:t>
            </a: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Active Noise Reducing Headphones</a:t>
            </a:r>
            <a:r>
              <a:rPr lang="en-US" baseline="30000" dirty="0" smtClean="0">
                <a:solidFill>
                  <a:schemeClr val="bg1"/>
                </a:solidFill>
              </a:rPr>
              <a:t>10,11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[9] </a:t>
            </a:r>
            <a:r>
              <a:rPr lang="en-US" sz="1100" dirty="0" smtClean="0">
                <a:solidFill>
                  <a:schemeClr val="bg1"/>
                </a:solidFill>
              </a:rPr>
              <a:t>Du, Y., Homma, K., &amp; </a:t>
            </a:r>
            <a:r>
              <a:rPr lang="en-US" sz="1100" dirty="0" err="1" smtClean="0">
                <a:solidFill>
                  <a:schemeClr val="bg1"/>
                </a:solidFill>
              </a:rPr>
              <a:t>Vaudrey</a:t>
            </a:r>
            <a:r>
              <a:rPr lang="en-US" sz="1100" dirty="0" smtClean="0">
                <a:solidFill>
                  <a:schemeClr val="bg1"/>
                </a:solidFill>
              </a:rPr>
              <a:t>, M. A. (2010).</a:t>
            </a:r>
            <a:r>
              <a:rPr lang="en-US" sz="1100" i="1" dirty="0" smtClean="0">
                <a:solidFill>
                  <a:schemeClr val="bg1"/>
                </a:solidFill>
              </a:rPr>
              <a:t> Patent No. 7703572.</a:t>
            </a:r>
            <a:r>
              <a:rPr lang="en-US" sz="1100" dirty="0" smtClean="0">
                <a:solidFill>
                  <a:schemeClr val="bg1"/>
                </a:solidFill>
              </a:rPr>
              <a:t> United States of </a:t>
            </a:r>
            <a:r>
              <a:rPr lang="en-US" sz="1100" dirty="0" smtClean="0">
                <a:solidFill>
                  <a:schemeClr val="bg1"/>
                </a:solidFill>
              </a:rPr>
              <a:t>America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[10] </a:t>
            </a:r>
            <a:r>
              <a:rPr lang="en-US" sz="1100" dirty="0" smtClean="0">
                <a:solidFill>
                  <a:schemeClr val="bg1"/>
                </a:solidFill>
              </a:rPr>
              <a:t>C. Moy, "Active Noise Reduction Headphone Systems," </a:t>
            </a:r>
            <a:r>
              <a:rPr lang="en-US" sz="1100" dirty="0" err="1" smtClean="0">
                <a:solidFill>
                  <a:schemeClr val="bg1"/>
                </a:solidFill>
              </a:rPr>
              <a:t>HeadWize</a:t>
            </a:r>
            <a:r>
              <a:rPr lang="en-US" sz="1100" dirty="0" smtClean="0">
                <a:solidFill>
                  <a:schemeClr val="bg1"/>
                </a:solidFill>
              </a:rPr>
              <a:t>, 2001. [Online]. Available: http://gilmore2.chem.northwestern.edu/tech/anr_tech.htm. 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[11] </a:t>
            </a:r>
            <a:r>
              <a:rPr lang="en-US" sz="1100" dirty="0" smtClean="0">
                <a:solidFill>
                  <a:schemeClr val="bg1"/>
                </a:solidFill>
              </a:rPr>
              <a:t>W. Harris, "How Noise-canceling Headphones Work," </a:t>
            </a:r>
            <a:r>
              <a:rPr lang="en-US" sz="1100" dirty="0" err="1" smtClean="0">
                <a:solidFill>
                  <a:schemeClr val="bg1"/>
                </a:solidFill>
              </a:rPr>
              <a:t>HowStuffWorks</a:t>
            </a:r>
            <a:r>
              <a:rPr lang="en-US" sz="1100" dirty="0" smtClean="0">
                <a:solidFill>
                  <a:schemeClr val="bg1"/>
                </a:solidFill>
              </a:rPr>
              <a:t>, 15 February 2007. [Online]. Available: http://</a:t>
            </a:r>
            <a:r>
              <a:rPr lang="en-US" sz="1100" dirty="0" smtClean="0">
                <a:solidFill>
                  <a:schemeClr val="bg1"/>
                </a:solidFill>
              </a:rPr>
              <a:t>electronics.howstuffworks.com/gadgets/audio-music/noise-canceling-headphone3.htm.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8" name="Picture 7" descr="7703572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543300" y="2057400"/>
            <a:ext cx="2057400" cy="17526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437409" y="4343400"/>
            <a:ext cx="6269182" cy="1666875"/>
            <a:chOff x="1295400" y="4343400"/>
            <a:chExt cx="6269182" cy="1666875"/>
          </a:xfrm>
        </p:grpSpPr>
        <p:pic>
          <p:nvPicPr>
            <p:cNvPr id="9" name="Picture 8" descr="http://gilmore2.chem.northwestern.edu/images2/anr2.gif"/>
            <p:cNvPicPr/>
            <p:nvPr/>
          </p:nvPicPr>
          <p:blipFill>
            <a:blip r:embed="rId3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343400"/>
              <a:ext cx="2667000" cy="1666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89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43400" y="4800600"/>
              <a:ext cx="3221182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Preliminary Design </a:t>
            </a:r>
            <a:r>
              <a:rPr lang="en-US" dirty="0" err="1" smtClean="0">
                <a:solidFill>
                  <a:schemeClr val="bg1"/>
                </a:solidFill>
              </a:rPr>
              <a:t>Schedual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828800"/>
          <a:ext cx="7772396" cy="4571992"/>
        </p:xfrm>
        <a:graphic>
          <a:graphicData uri="http://schemas.openxmlformats.org/drawingml/2006/table">
            <a:tbl>
              <a:tblPr/>
              <a:tblGrid>
                <a:gridCol w="1332729"/>
                <a:gridCol w="481575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  <a:gridCol w="425578"/>
              </a:tblGrid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Tasks/ Milestones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29-Aug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26-Sep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1-Oct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3-Oct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8-Oct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10-Oct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15-Oct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17-Oct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Team Formation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selection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Weekly Reports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Research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3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Patents and Prior Art Research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Develop Project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Specifications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Prelim. Oral Report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Prelim. Written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Report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Page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Development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Options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Development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3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Options Analysis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Prog. Oral Report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Written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Report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Refinement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Peer Review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Oral Report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Written Report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Poster Design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88" marR="6588" marT="65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Preliminary Design </a:t>
            </a:r>
            <a:r>
              <a:rPr lang="en-US" dirty="0" err="1" smtClean="0">
                <a:solidFill>
                  <a:schemeClr val="bg1"/>
                </a:solidFill>
              </a:rPr>
              <a:t>Schedual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2" y="1835425"/>
          <a:ext cx="7772396" cy="4571996"/>
        </p:xfrm>
        <a:graphic>
          <a:graphicData uri="http://schemas.openxmlformats.org/drawingml/2006/table">
            <a:tbl>
              <a:tblPr/>
              <a:tblGrid>
                <a:gridCol w="1351721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  <a:gridCol w="428045"/>
              </a:tblGrid>
              <a:tr h="1996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Tasks/ Milestones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22-Oct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24-Oct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29-Oct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31-Oct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30-Nov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3-Dec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5-Dec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11-Dec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Team Formation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selection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Weekly Reports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Background Research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Patents and Prior Art Research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Develop Project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Specifications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Prelim. Oral Report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Prelim. Written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Report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Page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Development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Options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Development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Design Options Analysis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Prog. Oral Report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Prog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Written Report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Design Refinement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Peer Review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Oral Report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Written Report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Poster Design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Team Organization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1" cy="4876800"/>
        </p:xfrm>
        <a:graphic>
          <a:graphicData uri="http://schemas.openxmlformats.org/drawingml/2006/table">
            <a:tbl>
              <a:tblPr/>
              <a:tblGrid>
                <a:gridCol w="3809425"/>
                <a:gridCol w="1498792"/>
                <a:gridCol w="1498792"/>
                <a:gridCol w="1498792"/>
              </a:tblGrid>
              <a:tr h="42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Tasks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Jenny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Amanda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Jennifer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Contact Manager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Weekly reports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Website Maintenance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</a:tr>
              <a:tr h="42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Hardcopy Manager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Literature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2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Patents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Mechanical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Software Interfacing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Sound Acquisition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Signal Processing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Sound Production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5000">
              <a:schemeClr val="bg2">
                <a:lumMod val="65000"/>
                <a:lumOff val="35000"/>
              </a:schemeClr>
            </a:gs>
            <a:gs pos="100000">
              <a:schemeClr val="bg2">
                <a:shade val="3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04" y="914400"/>
            <a:ext cx="8013192" cy="84124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59639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Image Credit: Chris</a:t>
            </a:r>
            <a:r>
              <a:rPr lang="en-US" sz="1100" dirty="0" smtClean="0"/>
              <a:t>, Wild. "Pre-radar listening devices, c. 1900-1945."</a:t>
            </a:r>
            <a:r>
              <a:rPr lang="en-US" sz="1100" i="1" dirty="0" smtClean="0"/>
              <a:t>Retronaut</a:t>
            </a:r>
            <a:r>
              <a:rPr lang="en-US" sz="1100" dirty="0" smtClean="0"/>
              <a:t>. </a:t>
            </a:r>
            <a:r>
              <a:rPr lang="en-US" sz="1100" dirty="0" smtClean="0"/>
              <a:t> </a:t>
            </a:r>
            <a:r>
              <a:rPr lang="en-US" sz="1100" dirty="0" smtClean="0"/>
              <a:t>&lt;http://www.retronaut.co/2011/07/listening-before-radar/&gt;.</a:t>
            </a:r>
            <a:endParaRPr lang="en-US" sz="1100" dirty="0"/>
          </a:p>
        </p:txBody>
      </p:sp>
      <p:pic>
        <p:nvPicPr>
          <p:cNvPr id="1026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2796539"/>
            <a:ext cx="5257800" cy="3680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 –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Hearing </a:t>
            </a:r>
            <a:r>
              <a:rPr lang="en-US" sz="2800" dirty="0" smtClean="0">
                <a:solidFill>
                  <a:schemeClr val="bg1"/>
                </a:solidFill>
              </a:rPr>
              <a:t>Loss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7300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Hearing loss affects about 30 million adults</a:t>
            </a:r>
            <a:r>
              <a:rPr lang="en-US" baseline="30000" dirty="0" smtClean="0">
                <a:solidFill>
                  <a:schemeClr val="bg1"/>
                </a:solidFill>
              </a:rPr>
              <a:t>1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Can be treated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 hearing aids or cochlear implants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47775" y="3124200"/>
            <a:ext cx="6648450" cy="2886076"/>
            <a:chOff x="762000" y="3200400"/>
            <a:chExt cx="6648450" cy="2886076"/>
          </a:xfrm>
        </p:grpSpPr>
        <p:pic>
          <p:nvPicPr>
            <p:cNvPr id="10242" name="Picture 2" descr="https://lh3.googleusercontent.com/FkZ6xGLNS1P2sbdOsKw8hvNz6-4EJje29euzKfa_QBsAXo-AbsHtKo-h3T3enMTmxbKloeHCxvyF6IsDNybten3fVR0N-IzshGWzou8Wrq2OQlc9_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2000" y="3200400"/>
              <a:ext cx="4286250" cy="2886076"/>
            </a:xfrm>
            <a:prstGeom prst="rect">
              <a:avLst/>
            </a:prstGeom>
            <a:noFill/>
          </p:spPr>
        </p:pic>
        <p:pic>
          <p:nvPicPr>
            <p:cNvPr id="10247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6400" y="3505200"/>
              <a:ext cx="1924050" cy="2305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6248400"/>
            <a:ext cx="91440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[1] Risk Factors for Hearing Loss in US Adults. </a:t>
            </a: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Agrawal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Yuri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et. al.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:2009, Otology &amp; Neurotology, Vol. 30, pp. 139-145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Image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Times New Roman" pitchFamily="18" charset="0"/>
              </a:rPr>
              <a:t>Credits: “Types of Hearing Aids”. Canadian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Times New Roman" pitchFamily="18" charset="0"/>
              </a:rPr>
              <a:t> Hard of Hearing Society</a:t>
            </a:r>
            <a:r>
              <a:rPr lang="en-US" sz="11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. http://www.chha-nl.nl.ca/hearing-aid-types.html,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Watson, Stephanie.  "Hearing Aid Basics"  2007.  HowStuffWorks.com. &lt;http://health.howstuffworks.com/medicine/modern-technology/hearing-aid.htm&gt;  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 –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Auditory </a:t>
            </a:r>
            <a:r>
              <a:rPr lang="en-US" sz="2800" dirty="0" smtClean="0">
                <a:solidFill>
                  <a:schemeClr val="bg1"/>
                </a:solidFill>
              </a:rPr>
              <a:t>Training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447800"/>
            <a:ext cx="51054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Auditory training helps improve the efficacy of auditory devices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Patient compliance is low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client is researching a method to engage patients and improve compliance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943600"/>
            <a:ext cx="91440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[2] Olson, Anna D and Canada, Tara B. Using Computerized Auditory Training Clinically for Adults With Cochlear Implants. [Online] American Speech-Language-Hearing Association. http://www.asha.org/aud/articles/auditory-training-adults-cochlear-implants/.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Image Credits: </a:t>
            </a:r>
            <a:r>
              <a:rPr lang="en-US" sz="1100" i="1" dirty="0" smtClean="0">
                <a:solidFill>
                  <a:schemeClr val="bg1"/>
                </a:solidFill>
              </a:rPr>
              <a:t>The auditory acclimatization effect in </a:t>
            </a:r>
            <a:r>
              <a:rPr lang="en-US" sz="1100" i="1" dirty="0" err="1" smtClean="0">
                <a:solidFill>
                  <a:schemeClr val="bg1"/>
                </a:solidFill>
              </a:rPr>
              <a:t>sensorineural</a:t>
            </a:r>
            <a:r>
              <a:rPr lang="en-US" sz="1100" i="1" dirty="0" smtClean="0">
                <a:solidFill>
                  <a:schemeClr val="bg1"/>
                </a:solidFill>
              </a:rPr>
              <a:t> hearing-impaired listeners: evidence for functional plasticity. </a:t>
            </a:r>
            <a:r>
              <a:rPr lang="en-US" sz="1100" b="1" dirty="0" err="1" smtClean="0">
                <a:solidFill>
                  <a:schemeClr val="bg1"/>
                </a:solidFill>
              </a:rPr>
              <a:t>Philibert</a:t>
            </a:r>
            <a:r>
              <a:rPr lang="en-US" sz="1100" b="1" dirty="0" smtClean="0">
                <a:solidFill>
                  <a:schemeClr val="bg1"/>
                </a:solidFill>
              </a:rPr>
              <a:t>, B, et al.</a:t>
            </a:r>
            <a:r>
              <a:rPr lang="en-US" sz="1100" dirty="0" smtClean="0">
                <a:solidFill>
                  <a:schemeClr val="bg1"/>
                </a:solidFill>
              </a:rPr>
              <a:t>, 2005, Hearing Research, Vol. 205, pp. 131-142</a:t>
            </a:r>
          </a:p>
          <a:p>
            <a:endParaRPr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2971800" cy="448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Need and Problem 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algn="ctr">
              <a:buNone/>
            </a:pPr>
            <a:r>
              <a:rPr lang="en-US" sz="3600" u="sng" dirty="0" smtClean="0">
                <a:solidFill>
                  <a:schemeClr val="bg1"/>
                </a:solidFill>
              </a:rPr>
              <a:t>Need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Increase the usability of the developed auditory training game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3600" u="sng" dirty="0" smtClean="0">
                <a:solidFill>
                  <a:schemeClr val="bg1"/>
                </a:solidFill>
              </a:rPr>
              <a:t>Problem Definition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Design a portable controlled noise environment (PCNE)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Scope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PCNE will consists of  a physical apparatus, a noise-processing system, and a </a:t>
            </a:r>
            <a:r>
              <a:rPr lang="en-US" dirty="0" smtClean="0">
                <a:solidFill>
                  <a:schemeClr val="bg1"/>
                </a:solidFill>
              </a:rPr>
              <a:t>speaker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</a:t>
            </a:r>
            <a:r>
              <a:rPr lang="en-US" dirty="0" smtClean="0">
                <a:solidFill>
                  <a:schemeClr val="bg1"/>
                </a:solidFill>
              </a:rPr>
              <a:t>will </a:t>
            </a:r>
            <a:r>
              <a:rPr lang="en-US" dirty="0" smtClean="0">
                <a:solidFill>
                  <a:schemeClr val="bg1"/>
                </a:solidFill>
              </a:rPr>
              <a:t>deliver the </a:t>
            </a:r>
            <a:r>
              <a:rPr lang="en-US" dirty="0" smtClean="0">
                <a:solidFill>
                  <a:schemeClr val="bg1"/>
                </a:solidFill>
              </a:rPr>
              <a:t>training signal and desired signal to noise ratio from the auditory training </a:t>
            </a:r>
            <a:r>
              <a:rPr lang="en-US" dirty="0" smtClean="0">
                <a:solidFill>
                  <a:schemeClr val="bg1"/>
                </a:solidFill>
              </a:rPr>
              <a:t>regimen to the patient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</a:t>
            </a:r>
            <a:r>
              <a:rPr lang="en-US" dirty="0" smtClean="0">
                <a:solidFill>
                  <a:schemeClr val="bg1"/>
                </a:solidFill>
              </a:rPr>
              <a:t>will interface with the software developed in Dr. Ledbetter’s project and with any associated </a:t>
            </a:r>
            <a:r>
              <a:rPr lang="en-US" dirty="0" smtClean="0">
                <a:solidFill>
                  <a:schemeClr val="bg1"/>
                </a:solidFill>
              </a:rPr>
              <a:t>hardware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</a:t>
            </a:r>
            <a:r>
              <a:rPr lang="en-US" dirty="0" smtClean="0">
                <a:solidFill>
                  <a:schemeClr val="bg1"/>
                </a:solidFill>
              </a:rPr>
              <a:t>must be easily used by the average patient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Specifications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676400"/>
          <a:ext cx="8382000" cy="4048112"/>
        </p:xfrm>
        <a:graphic>
          <a:graphicData uri="http://schemas.openxmlformats.org/drawingml/2006/table">
            <a:tbl>
              <a:tblPr/>
              <a:tblGrid>
                <a:gridCol w="1371600"/>
                <a:gridCol w="1905000"/>
                <a:gridCol w="5105400"/>
              </a:tblGrid>
              <a:tr h="37553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Physical Apparatus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3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Portability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Lightweight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&lt;0.1 kg in ear (each ear), &lt; 0.5 kg external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Compact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Fits in a 20x15x10x cm</a:t>
                      </a:r>
                      <a:r>
                        <a:rPr lang="en-US" sz="1800" baseline="300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box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Intrinsic power source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Supports &gt;90 minutes of use  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74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Usability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Comfortable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9/10 subjects can wear for &gt; 90 minutes without discomfort. 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Aesthetics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9/10 subjects are willing to wear the device in public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1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Smartphone Interface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Record data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&gt;128 kb/s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Play training signal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&gt;192 kb/s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1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Take in desired digital signal to noise (SNR) input from an external source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403" marR="6140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Specifications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9477" y="1600200"/>
          <a:ext cx="8385047" cy="3291840"/>
        </p:xfrm>
        <a:graphic>
          <a:graphicData uri="http://schemas.openxmlformats.org/drawingml/2006/table">
            <a:tbl>
              <a:tblPr/>
              <a:tblGrid>
                <a:gridCol w="1295400"/>
                <a:gridCol w="3276600"/>
                <a:gridCol w="3813047"/>
              </a:tblGrid>
              <a:tr h="21446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Noise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Processing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	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46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Dynamic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&lt;500 ms delay time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Ambient Noise Detection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Range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0-75 dB 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Near and far field differentiation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Determine contributions within and beyond 0.5 m within 5% error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7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Noise Attenuation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Range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45-65 dB 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Adjustable 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&lt;0.5dB resolution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Stable output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&lt;5 dB error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Frequency range 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20Hz – 20 kHz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Output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Mixed signal comprising of ambient noise, training signal, and artificial noise, at desired SNR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0425" marR="804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486400"/>
          <a:ext cx="8385048" cy="1030786"/>
        </p:xfrm>
        <a:graphic>
          <a:graphicData uri="http://schemas.openxmlformats.org/drawingml/2006/table">
            <a:tbl>
              <a:tblPr/>
              <a:tblGrid>
                <a:gridCol w="4572000"/>
                <a:gridCol w="3813048"/>
              </a:tblGrid>
              <a:tr h="30047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Speaker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677" marR="1126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Output range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677" marR="1126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0-45 dB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677" marR="1126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677" marR="1126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Hz – 20 kHz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677" marR="11267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Passive Noise Reduction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112040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Mechanically disrupt the transmission of sound energy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7700" y="3200400"/>
            <a:ext cx="3771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1700" y="5029200"/>
            <a:ext cx="190959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2675" y="2819400"/>
            <a:ext cx="1724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6607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Image </a:t>
            </a:r>
            <a:r>
              <a:rPr lang="en-US" sz="1100" dirty="0" smtClean="0">
                <a:solidFill>
                  <a:schemeClr val="bg1"/>
                </a:solidFill>
              </a:rPr>
              <a:t>Credits: </a:t>
            </a:r>
            <a:r>
              <a:rPr lang="en-US" sz="1100" dirty="0" err="1" smtClean="0">
                <a:solidFill>
                  <a:schemeClr val="bg1"/>
                </a:solidFill>
              </a:rPr>
              <a:t>Ravindran</a:t>
            </a:r>
            <a:r>
              <a:rPr lang="en-US" sz="1100" dirty="0" smtClean="0">
                <a:solidFill>
                  <a:schemeClr val="bg1"/>
                </a:solidFill>
              </a:rPr>
              <a:t>, A. (2004). Investigation of Inverse Acoustical Characterization of Porous Material Used in Aircraft Noise Control.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0">
              <a:schemeClr val="accent1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Existing </a:t>
            </a:r>
            <a:r>
              <a:rPr lang="en-US" dirty="0" smtClean="0">
                <a:solidFill>
                  <a:schemeClr val="bg1"/>
                </a:solidFill>
              </a:rPr>
              <a:t>Solutions –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Passive Noise Reduction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112040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Mechanically disrupt the transmission of sound energy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7700" y="3200400"/>
            <a:ext cx="3771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1700" y="5029200"/>
            <a:ext cx="190959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2675" y="2819400"/>
            <a:ext cx="1724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6607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Image </a:t>
            </a:r>
            <a:r>
              <a:rPr lang="en-US" sz="1100" dirty="0" smtClean="0">
                <a:solidFill>
                  <a:schemeClr val="bg1"/>
                </a:solidFill>
              </a:rPr>
              <a:t>Credits: </a:t>
            </a:r>
            <a:r>
              <a:rPr lang="en-US" sz="1100" dirty="0" err="1" smtClean="0">
                <a:solidFill>
                  <a:schemeClr val="bg1"/>
                </a:solidFill>
              </a:rPr>
              <a:t>Ravindran</a:t>
            </a:r>
            <a:r>
              <a:rPr lang="en-US" sz="1100" dirty="0" smtClean="0">
                <a:solidFill>
                  <a:schemeClr val="bg1"/>
                </a:solidFill>
              </a:rPr>
              <a:t>, A. (2004). Investigation of Inverse Acoustical Characterization of Porous Material Used in Aircraft Noise Control.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886200"/>
            <a:ext cx="3505200" cy="231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1078</TotalTime>
  <Words>1079</Words>
  <Application>Microsoft Office PowerPoint</Application>
  <PresentationFormat>On-screen Show (4:3)</PresentationFormat>
  <Paragraphs>784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Portable Controlled Noise Environment</vt:lpstr>
      <vt:lpstr>Background –  Hearing Loss</vt:lpstr>
      <vt:lpstr>Background –  Auditory Training </vt:lpstr>
      <vt:lpstr>Need and Problem Definition</vt:lpstr>
      <vt:lpstr>Scope</vt:lpstr>
      <vt:lpstr>Specifications</vt:lpstr>
      <vt:lpstr>Specifications</vt:lpstr>
      <vt:lpstr>Existing Solutions –   Passive Noise Reduction</vt:lpstr>
      <vt:lpstr>Existing Solutions –   Passive Noise Reduction</vt:lpstr>
      <vt:lpstr>Existing Solutions –   Active Noise Reduction</vt:lpstr>
      <vt:lpstr>Existing Solutions –   Active Noise Reduction</vt:lpstr>
      <vt:lpstr>Existing Solutions –  Auditory Training</vt:lpstr>
      <vt:lpstr>Existing Solutions –  Other Noise Reducing Technology</vt:lpstr>
      <vt:lpstr>Existing Solutions –  Other Noise Reducing Technology</vt:lpstr>
      <vt:lpstr>Preliminary Design Schedual</vt:lpstr>
      <vt:lpstr>Preliminary Design Schedual</vt:lpstr>
      <vt:lpstr>Team Organization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Portable Noise Controlled Environment</dc:title>
  <dc:creator>Jennifer</dc:creator>
  <cp:lastModifiedBy>Jennifer</cp:lastModifiedBy>
  <cp:revision>99</cp:revision>
  <dcterms:created xsi:type="dcterms:W3CDTF">2012-09-23T13:27:32Z</dcterms:created>
  <dcterms:modified xsi:type="dcterms:W3CDTF">2012-09-24T11:43:27Z</dcterms:modified>
</cp:coreProperties>
</file>