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0"/>
  </p:notesMasterIdLst>
  <p:sldIdLst>
    <p:sldId id="256" r:id="rId2"/>
    <p:sldId id="257" r:id="rId3"/>
    <p:sldId id="258" r:id="rId4"/>
    <p:sldId id="284" r:id="rId5"/>
    <p:sldId id="287" r:id="rId6"/>
    <p:sldId id="288" r:id="rId7"/>
    <p:sldId id="290" r:id="rId8"/>
    <p:sldId id="286" r:id="rId9"/>
    <p:sldId id="289" r:id="rId10"/>
    <p:sldId id="285" r:id="rId11"/>
    <p:sldId id="260" r:id="rId12"/>
    <p:sldId id="324" r:id="rId13"/>
    <p:sldId id="297" r:id="rId14"/>
    <p:sldId id="299" r:id="rId15"/>
    <p:sldId id="322" r:id="rId16"/>
    <p:sldId id="298" r:id="rId17"/>
    <p:sldId id="323" r:id="rId18"/>
    <p:sldId id="275" r:id="rId19"/>
    <p:sldId id="261" r:id="rId20"/>
    <p:sldId id="292" r:id="rId21"/>
    <p:sldId id="294" r:id="rId22"/>
    <p:sldId id="293" r:id="rId23"/>
    <p:sldId id="262" r:id="rId24"/>
    <p:sldId id="301" r:id="rId25"/>
    <p:sldId id="316" r:id="rId26"/>
    <p:sldId id="313" r:id="rId27"/>
    <p:sldId id="314" r:id="rId28"/>
    <p:sldId id="291" r:id="rId29"/>
    <p:sldId id="302" r:id="rId30"/>
    <p:sldId id="303" r:id="rId31"/>
    <p:sldId id="317" r:id="rId32"/>
    <p:sldId id="304" r:id="rId33"/>
    <p:sldId id="305" r:id="rId34"/>
    <p:sldId id="307" r:id="rId35"/>
    <p:sldId id="319" r:id="rId36"/>
    <p:sldId id="321" r:id="rId37"/>
    <p:sldId id="315" r:id="rId38"/>
    <p:sldId id="308" r:id="rId39"/>
    <p:sldId id="310" r:id="rId40"/>
    <p:sldId id="309" r:id="rId41"/>
    <p:sldId id="311" r:id="rId42"/>
    <p:sldId id="318" r:id="rId43"/>
    <p:sldId id="267" r:id="rId44"/>
    <p:sldId id="327" r:id="rId45"/>
    <p:sldId id="325" r:id="rId46"/>
    <p:sldId id="326" r:id="rId47"/>
    <p:sldId id="320" r:id="rId48"/>
    <p:sldId id="26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5" autoAdjust="0"/>
    <p:restoredTop sz="85219" autoAdjust="0"/>
  </p:normalViewPr>
  <p:slideViewPr>
    <p:cSldViewPr>
      <p:cViewPr varScale="1">
        <p:scale>
          <a:sx n="47" d="100"/>
          <a:sy n="47" d="100"/>
        </p:scale>
        <p:origin x="-485"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2. SNR = </c:v>
                </c:pt>
              </c:strCache>
            </c:strRef>
          </c:tx>
          <c:dPt>
            <c:idx val="0"/>
            <c:spPr/>
          </c:dPt>
          <c:cat>
            <c:strRef>
              <c:f>Sheet1!$A$2:$A$4</c:f>
              <c:strCache>
                <c:ptCount val="3"/>
                <c:pt idx="0">
                  <c:v>Signal</c:v>
                </c:pt>
                <c:pt idx="1">
                  <c:v>Stock Noise</c:v>
                </c:pt>
                <c:pt idx="2">
                  <c:v>Permeating Noise</c:v>
                </c:pt>
              </c:strCache>
            </c:strRef>
          </c:cat>
          <c:val>
            <c:numRef>
              <c:f>Sheet1!$B$2:$B$4</c:f>
              <c:numCache>
                <c:formatCode>General</c:formatCode>
                <c:ptCount val="3"/>
                <c:pt idx="0">
                  <c:v>80</c:v>
                </c:pt>
                <c:pt idx="1">
                  <c:v>10</c:v>
                </c:pt>
                <c:pt idx="2">
                  <c:v>10</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Column1</c:v>
                </c:pt>
              </c:strCache>
            </c:strRef>
          </c:tx>
          <c:cat>
            <c:strRef>
              <c:f>Sheet1!$A$2:$A$3</c:f>
              <c:strCache>
                <c:ptCount val="2"/>
                <c:pt idx="0">
                  <c:v>Signal</c:v>
                </c:pt>
                <c:pt idx="1">
                  <c:v>Stock Noise</c:v>
                </c:pt>
              </c:strCache>
            </c:strRef>
          </c:cat>
          <c:val>
            <c:numRef>
              <c:f>Sheet1!$B$2:$B$3</c:f>
              <c:numCache>
                <c:formatCode>General</c:formatCode>
                <c:ptCount val="2"/>
                <c:pt idx="0">
                  <c:v>50</c:v>
                </c:pt>
                <c:pt idx="1">
                  <c:v>50</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05"/>
          <c:y val="0.23433657963807156"/>
          <c:w val="0.59642716535433071"/>
          <c:h val="0.62781806879403235"/>
        </c:manualLayout>
      </c:layout>
      <c:pieChart>
        <c:varyColors val="1"/>
        <c:ser>
          <c:idx val="0"/>
          <c:order val="0"/>
          <c:tx>
            <c:strRef>
              <c:f>Sheet1!$B$1</c:f>
              <c:strCache>
                <c:ptCount val="1"/>
                <c:pt idx="0">
                  <c:v>Column1</c:v>
                </c:pt>
              </c:strCache>
            </c:strRef>
          </c:tx>
          <c:cat>
            <c:strRef>
              <c:f>Sheet1!$A$2:$A$3</c:f>
              <c:strCache>
                <c:ptCount val="2"/>
                <c:pt idx="0">
                  <c:v>Signal</c:v>
                </c:pt>
                <c:pt idx="1">
                  <c:v>Noise</c:v>
                </c:pt>
              </c:strCache>
            </c:strRef>
          </c:cat>
          <c:val>
            <c:numRef>
              <c:f>Sheet1!$B$2:$B$3</c:f>
              <c:numCache>
                <c:formatCode>General</c:formatCode>
                <c:ptCount val="2"/>
                <c:pt idx="0">
                  <c:v>80</c:v>
                </c:pt>
                <c:pt idx="1">
                  <c:v>20</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0816326530612242E-2"/>
          <c:y val="6.3131313131313135E-2"/>
          <c:w val="0.56122448979591832"/>
          <c:h val="0.83333333333333337"/>
        </c:manualLayout>
      </c:layout>
      <c:pieChart>
        <c:varyColors val="1"/>
        <c:ser>
          <c:idx val="0"/>
          <c:order val="0"/>
          <c:tx>
            <c:strRef>
              <c:f>Sheet1!$B$1</c:f>
              <c:strCache>
                <c:ptCount val="1"/>
                <c:pt idx="0">
                  <c:v>Sales</c:v>
                </c:pt>
              </c:strCache>
            </c:strRef>
          </c:tx>
          <c:cat>
            <c:strRef>
              <c:f>Sheet1!$A$2:$A$4</c:f>
              <c:strCache>
                <c:ptCount val="3"/>
                <c:pt idx="0">
                  <c:v>Signal</c:v>
                </c:pt>
                <c:pt idx="1">
                  <c:v>Stock Noise</c:v>
                </c:pt>
                <c:pt idx="2">
                  <c:v>Permeating Noise</c:v>
                </c:pt>
              </c:strCache>
            </c:strRef>
          </c:cat>
          <c:val>
            <c:numRef>
              <c:f>Sheet1!$B$2:$B$4</c:f>
              <c:numCache>
                <c:formatCode>General</c:formatCode>
                <c:ptCount val="3"/>
                <c:pt idx="0">
                  <c:v>50</c:v>
                </c:pt>
                <c:pt idx="1">
                  <c:v>20</c:v>
                </c:pt>
                <c:pt idx="2">
                  <c:v>30</c:v>
                </c:pt>
              </c:numCache>
            </c:numRef>
          </c:val>
        </c:ser>
        <c:firstSliceAng val="0"/>
      </c:pieChart>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253DD-C8D3-4511-BCFE-B9C16F6FF864}" type="datetimeFigureOut">
              <a:rPr lang="en-US" smtClean="0"/>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34130-C052-4537-84E5-1C44245D40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r>
              <a:rPr lang="en-US" baseline="0" dirty="0" smtClean="0"/>
              <a:t> My name is Amanda Spencer, and I am representing team 34. Our project is the portable controlled-noise environment.</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As</a:t>
            </a:r>
            <a:r>
              <a:rPr lang="en-US" baseline="0" dirty="0" smtClean="0"/>
              <a:t> discussed in our last presentation, the internal microphone can be attached to the </a:t>
            </a:r>
            <a:r>
              <a:rPr lang="en-US" baseline="0" dirty="0" err="1" smtClean="0"/>
              <a:t>smartphone</a:t>
            </a:r>
            <a:r>
              <a:rPr lang="en-US" baseline="0" dirty="0" smtClean="0"/>
              <a:t> by wiring it to the jack in a USB microphone which is in turn attached via the coupler to the USB extension of the phone.</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a:t>
            </a:r>
            <a:r>
              <a:rPr lang="en-US" baseline="0" dirty="0" smtClean="0"/>
              <a:t> splitter adapter allows the simultaneous support of a microphone and a headphone. To secure the device, one side of the dual lock is mounted on the box holding the PCB board and the other is attached to the outside of the earmuff.</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Each</a:t>
            </a:r>
            <a:r>
              <a:rPr lang="en-US" baseline="0" dirty="0" smtClean="0"/>
              <a:t> frame core must be cut down to size before placing the 3 90</a:t>
            </a:r>
            <a:r>
              <a:rPr lang="en-US" baseline="0" dirty="0" smtClean="0">
                <a:sym typeface="Symbol"/>
              </a:rPr>
              <a:t> bends. This work can be done in the school machine shop, which charges $52 per hour. We estimate a time of 10 minutes per frame.</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Adding up the costs of the</a:t>
            </a:r>
            <a:r>
              <a:rPr lang="en-US" baseline="0" dirty="0" smtClean="0"/>
              <a:t> parts, shipping, and processing, the mechanical portion of the design comes out to be $85.68 per unit. We’ll add the electrical costs presently.</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electrical category consists of the internal microphone, the external microphone,</a:t>
            </a:r>
            <a:r>
              <a:rPr lang="en-US" baseline="0" dirty="0" smtClean="0"/>
              <a:t> the A-weighted filter, and the batteries. To the right, you see the circuit schematic connecting these parts.</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is</a:t>
            </a:r>
            <a:r>
              <a:rPr lang="en-US" baseline="0" dirty="0" smtClean="0"/>
              <a:t> a circuit diagram of the A-weighted filter. </a:t>
            </a:r>
            <a:r>
              <a:rPr lang="en-US" dirty="0" smtClean="0"/>
              <a:t>A-weighting</a:t>
            </a:r>
            <a:r>
              <a:rPr lang="en-US" baseline="0" dirty="0" smtClean="0"/>
              <a:t> mimics the way the ear processes sound with greatest sensitivity between 1 and 4 kHz.</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shows the magnitude response of the circuit on top of the ideal A-weighting magnitude profile</a:t>
            </a:r>
            <a:r>
              <a:rPr lang="en-US" baseline="0" dirty="0" smtClean="0"/>
              <a:t>. As you can see, the circuit is very consistent with what it should be. The right graph shows the phase response, which is relatively linear until 1kHz, at which point some distortion may be introduced.</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The</a:t>
            </a:r>
            <a:r>
              <a:rPr lang="en-US" baseline="0" dirty="0" smtClean="0"/>
              <a:t> internal microphone was chosen </a:t>
            </a:r>
            <a:r>
              <a:rPr lang="en-US" dirty="0" smtClean="0"/>
              <a:t>because it was surface-mounted</a:t>
            </a:r>
            <a:r>
              <a:rPr lang="en-US" baseline="0" dirty="0" smtClean="0"/>
              <a:t> and covered the entire frequency range from 20Hz-20kHz. The external microphone was chosen</a:t>
            </a:r>
            <a:r>
              <a:rPr lang="en-US" dirty="0" smtClean="0"/>
              <a:t> because</a:t>
            </a:r>
            <a:r>
              <a:rPr lang="en-US" baseline="0" dirty="0" smtClean="0"/>
              <a:t> it covered the range, had the smallest footprint, and was waterproof, which is important since it will be exposed to the elements.</a:t>
            </a:r>
            <a:endParaRPr lang="en-US" dirty="0" smtClean="0"/>
          </a:p>
        </p:txBody>
      </p:sp>
      <p:sp>
        <p:nvSpPr>
          <p:cNvPr id="4" name="Slide Number Placeholder 3"/>
          <p:cNvSpPr>
            <a:spLocks noGrp="1"/>
          </p:cNvSpPr>
          <p:nvPr>
            <p:ph type="sldNum" sz="quarter" idx="10"/>
          </p:nvPr>
        </p:nvSpPr>
        <p:spPr/>
        <p:txBody>
          <a:bodyPr/>
          <a:lstStyle/>
          <a:p>
            <a:fld id="{4FC34130-C052-4537-84E5-1C44245D40D6}"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maximum allowed input voltage</a:t>
            </a:r>
            <a:r>
              <a:rPr lang="en-US" baseline="0" dirty="0" smtClean="0"/>
              <a:t> of the circuit is 5.4 V p-p. To ensure the microphone falls within that range, we u</a:t>
            </a:r>
            <a:r>
              <a:rPr lang="en-US" dirty="0" smtClean="0"/>
              <a:t>sed the sensitivity</a:t>
            </a:r>
            <a:r>
              <a:rPr lang="en-US" baseline="0" dirty="0" smtClean="0"/>
              <a:t> and maximum sound to calculate the maximum input voltage. The maximum input voltage is 2 V p-p which falls well within the allowable range.</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power considerations</a:t>
            </a:r>
            <a:r>
              <a:rPr lang="en-US" baseline="0" dirty="0" smtClean="0"/>
              <a:t> are summarized in this table. To power the device, we chose to use two Duracell 3 V coin batteries. These batteries will last for</a:t>
            </a:r>
            <a:r>
              <a:rPr lang="en-US" dirty="0" smtClean="0"/>
              <a:t> 133 90-minute sessions</a:t>
            </a:r>
            <a:r>
              <a:rPr lang="en-US" baseline="0" dirty="0" smtClean="0"/>
              <a:t>. This allows more than two training sessions a week for an entire year.</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12.5 million people</a:t>
            </a:r>
            <a:r>
              <a:rPr lang="en-US" baseline="0" dirty="0" smtClean="0"/>
              <a:t> in the U.S. have hearing devices at this time. These devices improve hearing, but auditory training is necessary to take full advantage of their potential. Unfortunately, compliance with traditional forms of auditory training is very low. A new format is being designed to be more interesting and convenient in hopes of improving compliance rates. Part of that convenience relies on the ability to make the noise-controlled environment portable.</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Here</a:t>
            </a:r>
            <a:r>
              <a:rPr lang="en-US" baseline="0" dirty="0" smtClean="0"/>
              <a:t> are some of the details of the chosen microphones.  </a:t>
            </a:r>
            <a:r>
              <a:rPr lang="en-US" dirty="0" smtClean="0"/>
              <a:t>Both</a:t>
            </a:r>
            <a:r>
              <a:rPr lang="en-US" baseline="0" dirty="0" smtClean="0"/>
              <a:t> the MEMS microphone and the </a:t>
            </a:r>
            <a:r>
              <a:rPr lang="en-US" baseline="0" dirty="0" err="1" smtClean="0"/>
              <a:t>electret</a:t>
            </a:r>
            <a:r>
              <a:rPr lang="en-US" baseline="0" dirty="0" smtClean="0"/>
              <a:t> microphone were available through </a:t>
            </a:r>
            <a:r>
              <a:rPr lang="en-US" baseline="0" dirty="0" err="1" smtClean="0"/>
              <a:t>Digi</a:t>
            </a:r>
            <a:r>
              <a:rPr lang="en-US" baseline="0" dirty="0" smtClean="0"/>
              <a:t>-Key</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a:t>
            </a:r>
            <a:r>
              <a:rPr lang="en-US" baseline="0" dirty="0" smtClean="0"/>
              <a:t> shows the layout of the PCB board for the A-weighted filter. The dimensions of the board ended up being 1.6”x.9”.</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electrical components come out to be $77.26 per unit,</a:t>
            </a:r>
            <a:r>
              <a:rPr lang="en-US" baseline="0" dirty="0" smtClean="0"/>
              <a:t> combined with the mechanical costs, the total cost per device is $162.94.</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a:t>
            </a:r>
            <a:r>
              <a:rPr lang="en-US" baseline="0" dirty="0" smtClean="0"/>
              <a:t> overall weight, 94 g, is not excessive in comparison to the </a:t>
            </a:r>
            <a:r>
              <a:rPr lang="en-US" baseline="0" dirty="0" err="1" smtClean="0"/>
              <a:t>smartphone</a:t>
            </a:r>
            <a:r>
              <a:rPr lang="en-US" baseline="0" dirty="0" smtClean="0"/>
              <a:t>, which generally runs between 100 and 200 g. The potential concern would be imbalance caused by adding weight to only one side of the head. Fortunately, 31 g is significantly less than the standard headphone weight of about 400 g.</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 the program, loading</a:t>
            </a:r>
            <a:r>
              <a:rPr lang="en-US" baseline="0" dirty="0" smtClean="0"/>
              <a:t> the sound file and preparing to play it takes 26.85 </a:t>
            </a:r>
            <a:r>
              <a:rPr lang="en-US" baseline="0" dirty="0" err="1" smtClean="0"/>
              <a:t>ms.</a:t>
            </a:r>
            <a:r>
              <a:rPr lang="en-US" baseline="0" dirty="0" smtClean="0"/>
              <a:t> When the software is running, it makes use of 22% of the CPU. The timing diagram shows how the recording and computing alternate. The playing begins after the first computation, and the two K values change after each subsequent computation.</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is the algorithm for generating</a:t>
            </a:r>
            <a:r>
              <a:rPr lang="en-US" baseline="0" dirty="0" smtClean="0"/>
              <a:t> the sound signal as implemented through the software.</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target version of Android</a:t>
            </a:r>
            <a:r>
              <a:rPr lang="en-US" baseline="0" dirty="0" smtClean="0"/>
              <a:t> is Android 4.1.2 which was the most recent version of Android we were aware of when we started programming. The lowest version of Android that the application will support is Android 2.2, which came out two years ago. We thought this was safe since the average </a:t>
            </a:r>
            <a:r>
              <a:rPr lang="en-US" baseline="0" dirty="0" err="1" smtClean="0"/>
              <a:t>cellphone</a:t>
            </a:r>
            <a:r>
              <a:rPr lang="en-US" baseline="0" dirty="0" smtClean="0"/>
              <a:t> contract lasts 2 years.</a:t>
            </a:r>
          </a:p>
          <a:p>
            <a:r>
              <a:rPr lang="en-US" dirty="0" smtClean="0"/>
              <a:t>   In order to implement the</a:t>
            </a:r>
            <a:r>
              <a:rPr lang="en-US" baseline="0" dirty="0" smtClean="0"/>
              <a:t> program, the </a:t>
            </a:r>
            <a:r>
              <a:rPr lang="en-US" baseline="0" dirty="0" err="1" smtClean="0"/>
              <a:t>smartphone</a:t>
            </a:r>
            <a:r>
              <a:rPr lang="en-US" baseline="0" dirty="0" smtClean="0"/>
              <a:t> must have a sound card, an audio jack, and a USB jack to support the necessary inputs.</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Our device isn’t much more dangerous than your typical </a:t>
            </a:r>
            <a:r>
              <a:rPr lang="en-US" baseline="0" dirty="0" err="1" smtClean="0"/>
              <a:t>smartphone</a:t>
            </a:r>
            <a:r>
              <a:rPr lang="en-US" baseline="0" dirty="0" smtClean="0"/>
              <a:t> app, but there are some safety factors involved, the highlights of which are shown behind me. The greatest risk by far is potential hearing damage if the sound levels exceed 130 dB. To counteract this issue, we placed a cap in the software that prevents the output sound from exceeding 130 dB. Also significant is the potential damage due to water exposure. Because headphones are exposed to the elements, we decided to shield the electrical components we could by placing them within a plastic box. This also helps lessen the risk of injury due to sharp edges of the circuit board during attachment and detachment. Another moderate risk is allergic reaction where the device contacts skin, but it is unlikely now that we used the hypoallergenic polyolefin to wrap the rod.</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Though some of the specific design requirements</a:t>
            </a:r>
            <a:r>
              <a:rPr lang="en-US" baseline="0" dirty="0" smtClean="0"/>
              <a:t> were adapted as the project progressed, we did solve the problem. The recording from the internal microphone is used to find permeating noise which informs the program how much extra noise need be introduced to reach the desired SNR. We learned a lot during the project and improved many of our technical skills, CAD modeling and Android development to name a few. On an interpersonal level, our communication and client interaction skills were exercised as well. If we were to do this project over again, we would try to nail down the scope more clearly from the beginning and make better use of teachers from other departments.</a:t>
            </a:r>
          </a:p>
          <a:p>
            <a:r>
              <a:rPr lang="en-US" baseline="0" dirty="0" smtClean="0"/>
              <a:t>   Because the device isn’t terribly dangerous, the main ethical consideration is whether this method of audio training is superior to the traditional method. It gives a degree of independence, but at the same time, the researcher loses the ability to monitor and correct the patient’s technique. The addition of mobility introduces a new risk factor: lack of attention to the outside world. It may not be quite as dangerous as texting while driving, but becoming absorbed in the training while walking in traffic could prove dangerous, compounded by the fact that the headphones affectively block out any warning signals that might prevent such an accident.</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had</a:t>
            </a:r>
            <a:r>
              <a:rPr lang="en-US" baseline="0" dirty="0" smtClean="0"/>
              <a:t> a number of requirements, but it basically boils down to these three; it must interface with the Android </a:t>
            </a:r>
            <a:r>
              <a:rPr lang="en-US" baseline="0" dirty="0" err="1" smtClean="0"/>
              <a:t>smartphone</a:t>
            </a:r>
            <a:r>
              <a:rPr lang="en-US" baseline="0" dirty="0" smtClean="0"/>
              <a:t>, and the permeating noise must be measured in real time to enable precise control over the SNR within the environment.</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Our</a:t>
            </a:r>
            <a:r>
              <a:rPr lang="en-US" baseline="0" dirty="0" smtClean="0"/>
              <a:t> design could be considered intellectual property. The combination and interplay of the different parts are non-obvious and unique from any current products. There are no devices that allow SNR adjustment while simultaneously accounting for permeating noise.</a:t>
            </a:r>
          </a:p>
          <a:p>
            <a:r>
              <a:rPr lang="en-US" baseline="0" dirty="0" smtClean="0"/>
              <a:t>   The next step in our project would be to pass the external noise in real time. This would benefit both patients and the average headphone user, since it would allow increased environment awareness and would hopefully prevent such accidents as just mentioned.</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 will briefly</a:t>
            </a:r>
            <a:r>
              <a:rPr lang="en-US" baseline="0" dirty="0" smtClean="0"/>
              <a:t> review the design we chose. We decided to attach the device to the user’s own headphones. It is difficult to find a headphone that comfortably fits one person’s ear shape, much less one that is equally comfortable for 100 different people. The external microphone, which sits on an A-weighted filter,  is used to generate realistic noise, and the internal microphone is used to calculate the permeating noise. The internal microphone is attached to the headphone via a bent rod connected to the outside of the earmuff. As mentioned earlier, the device must interact with a </a:t>
            </a:r>
            <a:r>
              <a:rPr lang="en-US" baseline="0" dirty="0" err="1" smtClean="0"/>
              <a:t>smartphone</a:t>
            </a:r>
            <a:r>
              <a:rPr lang="en-US" baseline="0" dirty="0" smtClean="0"/>
              <a:t>. To do this, the headphones and external microphone are attached to the audio jack via a splitter and the internal microphone is plugged in using a USB connector.</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Our</a:t>
            </a:r>
            <a:r>
              <a:rPr lang="en-US" baseline="0" dirty="0" smtClean="0"/>
              <a:t> discussion can be effectively divided into three categories: mechanical, electrical, and software. The mechanical portion consists of the bent rod, the splitter, the USB connector, and the dual lock adhesive which allows the reversible attachment of the device to the headphones.</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 bent rod must be rigid</a:t>
            </a:r>
            <a:r>
              <a:rPr lang="en-US" baseline="0" dirty="0" smtClean="0"/>
              <a:t> enough to hold the internal microphone relatively stable. If force is placed on the rod during attachment or detachment, it should be able to spring back to its original shape. However, we want it as thin as possible to minimize the interruption of the sound seal and to avoid discomfort. The best solution is to make the core out of some sort of metal. This frame provides structure for the wires, but what’s to keep them from sliding off? To this end, we decided to add a tightly-fitting cover around both wires and core. We can also use this material to ensure that the device is hypoallergenic.</a:t>
            </a:r>
            <a:endParaRPr lang="en-US" dirty="0" smtClean="0"/>
          </a:p>
        </p:txBody>
      </p:sp>
      <p:sp>
        <p:nvSpPr>
          <p:cNvPr id="4" name="Slide Number Placeholder 3"/>
          <p:cNvSpPr>
            <a:spLocks noGrp="1"/>
          </p:cNvSpPr>
          <p:nvPr>
            <p:ph type="sldNum" sz="quarter" idx="10"/>
          </p:nvPr>
        </p:nvSpPr>
        <p:spPr/>
        <p:txBody>
          <a:bodyPr/>
          <a:lstStyle/>
          <a:p>
            <a:fld id="{4FC34130-C052-4537-84E5-1C44245D40D6}"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 the core, we initially considered metals</a:t>
            </a:r>
            <a:r>
              <a:rPr lang="en-US" baseline="0" dirty="0" smtClean="0"/>
              <a:t> typically used in glasses frames, since the requirements are similar: stiffness, thinness, biocompatibility. W</a:t>
            </a:r>
            <a:r>
              <a:rPr lang="en-US" dirty="0" smtClean="0"/>
              <a:t>e ended</a:t>
            </a:r>
            <a:r>
              <a:rPr lang="en-US" baseline="0" dirty="0" smtClean="0"/>
              <a:t> up choosing stainless steel for its workability and cost effectiveness. Of the types of stainless steel, the 300 series is the most ductile, and 304 in particular has good spring-back. It is commonly used in cooking utensils.</a:t>
            </a:r>
          </a:p>
          <a:p>
            <a:r>
              <a:rPr lang="en-US" baseline="0" dirty="0" smtClean="0"/>
              <a:t>   To get a snug fit for the covering, we decided to use heat shrink. Of those available, polyolefin was the cheapest option that was both hypoallergenic and low friction.</a:t>
            </a:r>
          </a:p>
        </p:txBody>
      </p:sp>
      <p:sp>
        <p:nvSpPr>
          <p:cNvPr id="4" name="Slide Number Placeholder 3"/>
          <p:cNvSpPr>
            <a:spLocks noGrp="1"/>
          </p:cNvSpPr>
          <p:nvPr>
            <p:ph type="sldNum" sz="quarter" idx="10"/>
          </p:nvPr>
        </p:nvSpPr>
        <p:spPr/>
        <p:txBody>
          <a:bodyPr/>
          <a:lstStyle/>
          <a:p>
            <a:fld id="{4FC34130-C052-4537-84E5-1C44245D40D6}"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Type</a:t>
            </a:r>
            <a:r>
              <a:rPr lang="en-US" baseline="0" dirty="0" smtClean="0"/>
              <a:t> 304 stainless steel can be deformed up to 1</a:t>
            </a:r>
            <a:r>
              <a:rPr lang="en-US" baseline="0" dirty="0" smtClean="0">
                <a:sym typeface="Symbol"/>
              </a:rPr>
              <a:t> and still spring back to its original form. We estimated the maximum likely force to be about 5 lbs, and we used that to calculate the required diameter of the core. We took advantage of these mechanical equations and plotted degree of deformation under 5 lb force as a function of radius. Drawing a line across at </a:t>
            </a:r>
            <a:r>
              <a:rPr lang="en-US" baseline="0" dirty="0" smtClean="0"/>
              <a:t>1</a:t>
            </a:r>
            <a:r>
              <a:rPr lang="en-US" baseline="0" dirty="0" smtClean="0">
                <a:sym typeface="Symbol"/>
              </a:rPr>
              <a:t>, we find the required diameter to be 3.26 mm.</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Of course, stainless steel rods don’t come in such odd sizes. The closest we could find was 4mm diameter. The heat-shrink tubing, which has a shrink ratio of 2:1, must have a final diameter marginally smaller than the diameter of the core to ensure a snug fit, so we chose the 1/8”. Both materials were available through McMaster-Carr.</a:t>
            </a:r>
            <a:endParaRPr lang="en-US" dirty="0"/>
          </a:p>
        </p:txBody>
      </p:sp>
      <p:sp>
        <p:nvSpPr>
          <p:cNvPr id="4" name="Slide Number Placeholder 3"/>
          <p:cNvSpPr>
            <a:spLocks noGrp="1"/>
          </p:cNvSpPr>
          <p:nvPr>
            <p:ph type="sldNum" sz="quarter" idx="10"/>
          </p:nvPr>
        </p:nvSpPr>
        <p:spPr/>
        <p:txBody>
          <a:bodyPr/>
          <a:lstStyle/>
          <a:p>
            <a:fld id="{4FC34130-C052-4537-84E5-1C44245D40D6}"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DDB7419-BEF5-475D-A32F-7AC4727E2900}" type="datetimeFigureOut">
              <a:rPr lang="en-US" smtClean="0"/>
              <a:pPr/>
              <a:t>12/3/2012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3D81E3E-A908-42BB-9764-3B1D83DBEF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B7419-BEF5-475D-A32F-7AC4727E2900}"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B7419-BEF5-475D-A32F-7AC4727E2900}"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B7419-BEF5-475D-A32F-7AC4727E2900}"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DB7419-BEF5-475D-A32F-7AC4727E2900}"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1E3E-A908-42BB-9764-3B1D83DBEF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DB7419-BEF5-475D-A32F-7AC4727E2900}"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DB7419-BEF5-475D-A32F-7AC4727E2900}"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DB7419-BEF5-475D-A32F-7AC4727E2900}"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B7419-BEF5-475D-A32F-7AC4727E2900}"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DB7419-BEF5-475D-A32F-7AC4727E2900}"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81E3E-A908-42BB-9764-3B1D83DBEF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DB7419-BEF5-475D-A32F-7AC4727E2900}"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D81E3E-A908-42BB-9764-3B1D83DBEFF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DB7419-BEF5-475D-A32F-7AC4727E2900}" type="datetimeFigureOut">
              <a:rPr lang="en-US" smtClean="0"/>
              <a:pPr/>
              <a:t>12/3/2012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D81E3E-A908-42BB-9764-3B1D83DBEFF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Portable Controlled-Noise Environment</a:t>
            </a:r>
            <a:endParaRPr lang="en-US" dirty="0"/>
          </a:p>
        </p:txBody>
      </p:sp>
      <p:sp>
        <p:nvSpPr>
          <p:cNvPr id="3" name="Subtitle 2"/>
          <p:cNvSpPr>
            <a:spLocks noGrp="1"/>
          </p:cNvSpPr>
          <p:nvPr>
            <p:ph type="subTitle" idx="1"/>
          </p:nvPr>
        </p:nvSpPr>
        <p:spPr>
          <a:xfrm>
            <a:off x="914400" y="3962400"/>
            <a:ext cx="7391400" cy="1905000"/>
          </a:xfrm>
        </p:spPr>
        <p:txBody>
          <a:bodyPr>
            <a:noAutofit/>
          </a:bodyPr>
          <a:lstStyle/>
          <a:p>
            <a:r>
              <a:rPr lang="en-US" dirty="0" smtClean="0"/>
              <a:t>Amanda Spencer, Jenny Liu, Jennifer Wang</a:t>
            </a:r>
          </a:p>
          <a:p>
            <a:r>
              <a:rPr lang="en-US" dirty="0" smtClean="0"/>
              <a:t>Team 34</a:t>
            </a:r>
          </a:p>
          <a:p>
            <a:r>
              <a:rPr lang="en-US" dirty="0" smtClean="0"/>
              <a:t>Final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a:xfrm>
            <a:off x="457200" y="1905000"/>
            <a:ext cx="4800600" cy="4389120"/>
          </a:xfrm>
        </p:spPr>
        <p:txBody>
          <a:bodyPr>
            <a:normAutofit/>
          </a:bodyPr>
          <a:lstStyle/>
          <a:p>
            <a:r>
              <a:rPr lang="en-US" dirty="0" smtClean="0"/>
              <a:t>Adapt to user’s headphones</a:t>
            </a:r>
          </a:p>
          <a:p>
            <a:r>
              <a:rPr lang="en-US" dirty="0" smtClean="0"/>
              <a:t>External microphone</a:t>
            </a:r>
          </a:p>
          <a:p>
            <a:r>
              <a:rPr lang="en-US" dirty="0" smtClean="0"/>
              <a:t>Internal microphone</a:t>
            </a:r>
          </a:p>
          <a:p>
            <a:r>
              <a:rPr lang="en-US" dirty="0" smtClean="0"/>
              <a:t>Bent rod attachment</a:t>
            </a:r>
          </a:p>
          <a:p>
            <a:r>
              <a:rPr lang="en-US" dirty="0" smtClean="0"/>
              <a:t>Smartphone interface</a:t>
            </a:r>
          </a:p>
          <a:p>
            <a:r>
              <a:rPr lang="en-US" dirty="0" smtClean="0"/>
              <a:t>Splitter </a:t>
            </a:r>
            <a:r>
              <a:rPr lang="en-US" dirty="0" smtClean="0">
                <a:sym typeface="Wingdings" pitchFamily="2" charset="2"/>
              </a:rPr>
              <a:t> headphones and external microphone</a:t>
            </a:r>
          </a:p>
          <a:p>
            <a:r>
              <a:rPr lang="en-US" dirty="0" smtClean="0">
                <a:solidFill>
                  <a:srgbClr val="00B0F0"/>
                </a:solidFill>
                <a:sym typeface="Wingdings" pitchFamily="2" charset="2"/>
              </a:rPr>
              <a:t>USB connecter </a:t>
            </a:r>
            <a:r>
              <a:rPr lang="en-US" dirty="0" smtClean="0">
                <a:sym typeface="Wingdings" pitchFamily="2" charset="2"/>
              </a:rPr>
              <a:t> internal microphone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715000" y="1066800"/>
            <a:ext cx="2857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a:t>
            </a:r>
            <a:endParaRPr lang="en-US" dirty="0"/>
          </a:p>
        </p:txBody>
      </p:sp>
      <p:sp>
        <p:nvSpPr>
          <p:cNvPr id="3" name="Content Placeholder 2"/>
          <p:cNvSpPr>
            <a:spLocks noGrp="1"/>
          </p:cNvSpPr>
          <p:nvPr>
            <p:ph idx="1"/>
          </p:nvPr>
        </p:nvSpPr>
        <p:spPr>
          <a:xfrm>
            <a:off x="457200" y="1935480"/>
            <a:ext cx="8229600" cy="2560320"/>
          </a:xfrm>
        </p:spPr>
        <p:txBody>
          <a:bodyPr>
            <a:normAutofit/>
          </a:bodyPr>
          <a:lstStyle/>
          <a:p>
            <a:r>
              <a:rPr lang="en-US" dirty="0" smtClean="0"/>
              <a:t>Bent rod </a:t>
            </a:r>
          </a:p>
          <a:p>
            <a:r>
              <a:rPr lang="en-US" dirty="0" smtClean="0"/>
              <a:t>Splitter </a:t>
            </a:r>
          </a:p>
          <a:p>
            <a:r>
              <a:rPr lang="en-US" dirty="0" smtClean="0"/>
              <a:t>USB connecter</a:t>
            </a:r>
          </a:p>
          <a:p>
            <a:r>
              <a:rPr lang="en-US" dirty="0" smtClean="0"/>
              <a:t>Dual Lock adhesive</a:t>
            </a:r>
          </a:p>
          <a:p>
            <a:pPr lvl="1"/>
            <a:endParaRPr lang="en-US" dirty="0"/>
          </a:p>
        </p:txBody>
      </p:sp>
      <p:pic>
        <p:nvPicPr>
          <p:cNvPr id="7170" name="Picture 2" descr="http://ecx.images-amazon.com/images/I/716ckesAxRL._AA1500_.jpg"/>
          <p:cNvPicPr>
            <a:picLocks noChangeAspect="1" noChangeArrowheads="1"/>
          </p:cNvPicPr>
          <p:nvPr/>
        </p:nvPicPr>
        <p:blipFill>
          <a:blip r:embed="rId3" cstate="print"/>
          <a:srcRect l="3333" t="16667" r="13333" b="23333"/>
          <a:stretch>
            <a:fillRect/>
          </a:stretch>
        </p:blipFill>
        <p:spPr bwMode="auto">
          <a:xfrm>
            <a:off x="2743200" y="4495800"/>
            <a:ext cx="2755900" cy="1984248"/>
          </a:xfrm>
          <a:prstGeom prst="rect">
            <a:avLst/>
          </a:prstGeom>
          <a:noFill/>
        </p:spPr>
      </p:pic>
      <p:pic>
        <p:nvPicPr>
          <p:cNvPr id="7172" name="Picture 4" descr="http://www.planetheadset.com/images/USB-MIC-1.jpg"/>
          <p:cNvPicPr>
            <a:picLocks noChangeAspect="1" noChangeArrowheads="1"/>
          </p:cNvPicPr>
          <p:nvPr/>
        </p:nvPicPr>
        <p:blipFill>
          <a:blip r:embed="rId4" cstate="print"/>
          <a:srcRect l="47927" t="37056" r="18001" b="37611"/>
          <a:stretch>
            <a:fillRect/>
          </a:stretch>
        </p:blipFill>
        <p:spPr bwMode="auto">
          <a:xfrm>
            <a:off x="6477000" y="4800600"/>
            <a:ext cx="1905000" cy="1447800"/>
          </a:xfrm>
          <a:prstGeom prst="rect">
            <a:avLst/>
          </a:prstGeom>
          <a:noFill/>
        </p:spPr>
      </p:pic>
      <p:grpSp>
        <p:nvGrpSpPr>
          <p:cNvPr id="11" name="Group 10"/>
          <p:cNvGrpSpPr/>
          <p:nvPr/>
        </p:nvGrpSpPr>
        <p:grpSpPr>
          <a:xfrm>
            <a:off x="609600" y="4648200"/>
            <a:ext cx="1219200" cy="1524000"/>
            <a:chOff x="914400" y="4572000"/>
            <a:chExt cx="1447800" cy="1752600"/>
          </a:xfrm>
        </p:grpSpPr>
        <p:sp>
          <p:nvSpPr>
            <p:cNvPr id="6" name="Rectangle 5"/>
            <p:cNvSpPr/>
            <p:nvPr/>
          </p:nvSpPr>
          <p:spPr>
            <a:xfrm>
              <a:off x="990600" y="4648200"/>
              <a:ext cx="1371600" cy="1676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 y="5486400"/>
              <a:ext cx="91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4648200"/>
              <a:ext cx="609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4572000"/>
              <a:ext cx="914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2" descr="http://industrysearch.com.au/Products/Images/np31773_8.jpg"/>
          <p:cNvPicPr>
            <a:picLocks noChangeAspect="1" noChangeArrowheads="1"/>
          </p:cNvPicPr>
          <p:nvPr/>
        </p:nvPicPr>
        <p:blipFill>
          <a:blip r:embed="rId5" cstate="print"/>
          <a:srcRect/>
          <a:stretch>
            <a:fillRect/>
          </a:stretch>
        </p:blipFill>
        <p:spPr bwMode="auto">
          <a:xfrm>
            <a:off x="5410200" y="1676400"/>
            <a:ext cx="2486025" cy="186638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5791200" cy="2865120"/>
          </a:xfrm>
        </p:spPr>
        <p:txBody>
          <a:bodyPr>
            <a:normAutofit/>
          </a:bodyPr>
          <a:lstStyle/>
          <a:p>
            <a:r>
              <a:rPr lang="en-US" dirty="0" smtClean="0"/>
              <a:t>Bent Rod Requirements</a:t>
            </a:r>
          </a:p>
          <a:p>
            <a:pPr lvl="1"/>
            <a:r>
              <a:rPr lang="en-US" dirty="0" smtClean="0"/>
              <a:t>Rigid</a:t>
            </a:r>
          </a:p>
          <a:p>
            <a:pPr lvl="1"/>
            <a:r>
              <a:rPr lang="en-US" dirty="0" smtClean="0"/>
              <a:t>Springs back to original shape</a:t>
            </a:r>
          </a:p>
          <a:p>
            <a:pPr lvl="1"/>
            <a:r>
              <a:rPr lang="en-US" dirty="0" smtClean="0"/>
              <a:t>Thin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5791200" cy="2941320"/>
          </a:xfrm>
        </p:spPr>
        <p:txBody>
          <a:bodyPr/>
          <a:lstStyle/>
          <a:p>
            <a:r>
              <a:rPr lang="en-US" dirty="0" smtClean="0"/>
              <a:t>Bent Rod Requirements</a:t>
            </a:r>
          </a:p>
          <a:p>
            <a:pPr lvl="1"/>
            <a:r>
              <a:rPr lang="en-US" dirty="0" smtClean="0"/>
              <a:t>Rigid</a:t>
            </a:r>
          </a:p>
          <a:p>
            <a:pPr lvl="1"/>
            <a:r>
              <a:rPr lang="en-US" dirty="0" smtClean="0"/>
              <a:t>Springs back to original shape</a:t>
            </a:r>
          </a:p>
          <a:p>
            <a:pPr lvl="1"/>
            <a:r>
              <a:rPr lang="en-US" dirty="0" smtClean="0"/>
              <a:t>Thin</a:t>
            </a:r>
          </a:p>
        </p:txBody>
      </p:sp>
      <p:grpSp>
        <p:nvGrpSpPr>
          <p:cNvPr id="19" name="Group 18"/>
          <p:cNvGrpSpPr/>
          <p:nvPr/>
        </p:nvGrpSpPr>
        <p:grpSpPr>
          <a:xfrm>
            <a:off x="1905000" y="5105400"/>
            <a:ext cx="2895600" cy="533400"/>
            <a:chOff x="1905000" y="5105400"/>
            <a:chExt cx="2895600" cy="533400"/>
          </a:xfrm>
        </p:grpSpPr>
        <p:sp>
          <p:nvSpPr>
            <p:cNvPr id="7" name="Flowchart: Direct Access Storage 6"/>
            <p:cNvSpPr/>
            <p:nvPr/>
          </p:nvSpPr>
          <p:spPr>
            <a:xfrm>
              <a:off x="3276600" y="5105400"/>
              <a:ext cx="15240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irect Access Storage 11"/>
            <p:cNvSpPr/>
            <p:nvPr/>
          </p:nvSpPr>
          <p:spPr>
            <a:xfrm>
              <a:off x="1905000" y="5105400"/>
              <a:ext cx="15240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5600" y="5105400"/>
              <a:ext cx="609600" cy="533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5791200" cy="2788920"/>
          </a:xfrm>
        </p:spPr>
        <p:txBody>
          <a:bodyPr>
            <a:normAutofit/>
          </a:bodyPr>
          <a:lstStyle/>
          <a:p>
            <a:r>
              <a:rPr lang="en-US" dirty="0" smtClean="0"/>
              <a:t>Bent Rod Requirements</a:t>
            </a:r>
          </a:p>
          <a:p>
            <a:pPr lvl="1"/>
            <a:r>
              <a:rPr lang="en-US" dirty="0" smtClean="0"/>
              <a:t>Rigid</a:t>
            </a:r>
          </a:p>
          <a:p>
            <a:pPr lvl="1"/>
            <a:r>
              <a:rPr lang="en-US" dirty="0" smtClean="0"/>
              <a:t>Springs back to original shape</a:t>
            </a:r>
          </a:p>
          <a:p>
            <a:pPr lvl="1"/>
            <a:r>
              <a:rPr lang="en-US" dirty="0" smtClean="0"/>
              <a:t>Thin</a:t>
            </a:r>
          </a:p>
        </p:txBody>
      </p:sp>
      <p:grpSp>
        <p:nvGrpSpPr>
          <p:cNvPr id="17" name="Group 16"/>
          <p:cNvGrpSpPr/>
          <p:nvPr/>
        </p:nvGrpSpPr>
        <p:grpSpPr>
          <a:xfrm>
            <a:off x="1905000" y="4427226"/>
            <a:ext cx="2895600" cy="1744974"/>
            <a:chOff x="1905000" y="4427226"/>
            <a:chExt cx="2895600" cy="1744974"/>
          </a:xfrm>
        </p:grpSpPr>
        <p:grpSp>
          <p:nvGrpSpPr>
            <p:cNvPr id="4" name="Group 18"/>
            <p:cNvGrpSpPr/>
            <p:nvPr/>
          </p:nvGrpSpPr>
          <p:grpSpPr>
            <a:xfrm>
              <a:off x="1905000" y="5105400"/>
              <a:ext cx="2895600" cy="533400"/>
              <a:chOff x="1905000" y="5105400"/>
              <a:chExt cx="2895600" cy="533400"/>
            </a:xfrm>
          </p:grpSpPr>
          <p:sp>
            <p:nvSpPr>
              <p:cNvPr id="7" name="Flowchart: Direct Access Storage 6"/>
              <p:cNvSpPr/>
              <p:nvPr/>
            </p:nvSpPr>
            <p:spPr>
              <a:xfrm>
                <a:off x="3276600" y="5105400"/>
                <a:ext cx="15240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irect Access Storage 11"/>
              <p:cNvSpPr/>
              <p:nvPr/>
            </p:nvSpPr>
            <p:spPr>
              <a:xfrm>
                <a:off x="1905000" y="5105400"/>
                <a:ext cx="15240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5600" y="5105400"/>
                <a:ext cx="609600" cy="533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9"/>
            <p:cNvGrpSpPr/>
            <p:nvPr/>
          </p:nvGrpSpPr>
          <p:grpSpPr>
            <a:xfrm>
              <a:off x="1981200" y="4427226"/>
              <a:ext cx="2209800" cy="762000"/>
              <a:chOff x="1981200" y="4427226"/>
              <a:chExt cx="2209800" cy="762000"/>
            </a:xfrm>
          </p:grpSpPr>
          <p:cxnSp>
            <p:nvCxnSpPr>
              <p:cNvPr id="11" name="Straight Connector 10"/>
              <p:cNvCxnSpPr/>
              <p:nvPr/>
            </p:nvCxnSpPr>
            <p:spPr>
              <a:xfrm>
                <a:off x="1981200" y="518160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5400000">
                <a:off x="3467100" y="4465326"/>
                <a:ext cx="762000" cy="685800"/>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20"/>
            <p:cNvGrpSpPr/>
            <p:nvPr/>
          </p:nvGrpSpPr>
          <p:grpSpPr>
            <a:xfrm>
              <a:off x="1981200" y="5486400"/>
              <a:ext cx="2209800" cy="685800"/>
              <a:chOff x="1981200" y="5486400"/>
              <a:chExt cx="2209800" cy="685800"/>
            </a:xfrm>
          </p:grpSpPr>
          <p:cxnSp>
            <p:nvCxnSpPr>
              <p:cNvPr id="14" name="Straight Connector 13"/>
              <p:cNvCxnSpPr/>
              <p:nvPr/>
            </p:nvCxnSpPr>
            <p:spPr>
              <a:xfrm>
                <a:off x="1981200" y="54864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3429000" y="5486400"/>
                <a:ext cx="762000" cy="685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5791200" cy="2788920"/>
          </a:xfrm>
        </p:spPr>
        <p:txBody>
          <a:bodyPr>
            <a:normAutofit/>
          </a:bodyPr>
          <a:lstStyle/>
          <a:p>
            <a:r>
              <a:rPr lang="en-US" dirty="0" smtClean="0"/>
              <a:t>Bent Rod Requirements</a:t>
            </a:r>
          </a:p>
          <a:p>
            <a:pPr lvl="1"/>
            <a:r>
              <a:rPr lang="en-US" dirty="0" smtClean="0"/>
              <a:t>Rigid</a:t>
            </a:r>
          </a:p>
          <a:p>
            <a:pPr lvl="1"/>
            <a:r>
              <a:rPr lang="en-US" dirty="0" smtClean="0"/>
              <a:t>Springs back to original shape</a:t>
            </a:r>
          </a:p>
          <a:p>
            <a:pPr lvl="1"/>
            <a:r>
              <a:rPr lang="en-US" dirty="0" smtClean="0"/>
              <a:t>Thin</a:t>
            </a:r>
          </a:p>
          <a:p>
            <a:pPr lvl="1"/>
            <a:r>
              <a:rPr lang="en-US" dirty="0" smtClean="0"/>
              <a:t>Wires secured to frame</a:t>
            </a:r>
          </a:p>
        </p:txBody>
      </p:sp>
      <p:grpSp>
        <p:nvGrpSpPr>
          <p:cNvPr id="4" name="Group 16"/>
          <p:cNvGrpSpPr/>
          <p:nvPr/>
        </p:nvGrpSpPr>
        <p:grpSpPr>
          <a:xfrm>
            <a:off x="1905000" y="4427226"/>
            <a:ext cx="2895600" cy="1744974"/>
            <a:chOff x="1905000" y="4427226"/>
            <a:chExt cx="2895600" cy="1744974"/>
          </a:xfrm>
        </p:grpSpPr>
        <p:grpSp>
          <p:nvGrpSpPr>
            <p:cNvPr id="5" name="Group 18"/>
            <p:cNvGrpSpPr/>
            <p:nvPr/>
          </p:nvGrpSpPr>
          <p:grpSpPr>
            <a:xfrm>
              <a:off x="1905000" y="5105400"/>
              <a:ext cx="2895600" cy="533400"/>
              <a:chOff x="1905000" y="5105400"/>
              <a:chExt cx="2895600" cy="533400"/>
            </a:xfrm>
          </p:grpSpPr>
          <p:sp>
            <p:nvSpPr>
              <p:cNvPr id="7" name="Flowchart: Direct Access Storage 6"/>
              <p:cNvSpPr/>
              <p:nvPr/>
            </p:nvSpPr>
            <p:spPr>
              <a:xfrm>
                <a:off x="3276600" y="5105400"/>
                <a:ext cx="15240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irect Access Storage 11"/>
              <p:cNvSpPr/>
              <p:nvPr/>
            </p:nvSpPr>
            <p:spPr>
              <a:xfrm>
                <a:off x="1905000" y="5105400"/>
                <a:ext cx="15240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95600" y="5105400"/>
                <a:ext cx="609600" cy="533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9"/>
            <p:cNvGrpSpPr/>
            <p:nvPr/>
          </p:nvGrpSpPr>
          <p:grpSpPr>
            <a:xfrm>
              <a:off x="1981200" y="4427226"/>
              <a:ext cx="2209800" cy="762000"/>
              <a:chOff x="1981200" y="4427226"/>
              <a:chExt cx="2209800" cy="762000"/>
            </a:xfrm>
          </p:grpSpPr>
          <p:cxnSp>
            <p:nvCxnSpPr>
              <p:cNvPr id="11" name="Straight Connector 10"/>
              <p:cNvCxnSpPr/>
              <p:nvPr/>
            </p:nvCxnSpPr>
            <p:spPr>
              <a:xfrm>
                <a:off x="1981200" y="518160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5400000">
                <a:off x="3467100" y="4465326"/>
                <a:ext cx="762000" cy="685800"/>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20"/>
            <p:cNvGrpSpPr/>
            <p:nvPr/>
          </p:nvGrpSpPr>
          <p:grpSpPr>
            <a:xfrm>
              <a:off x="1981200" y="5486400"/>
              <a:ext cx="2209800" cy="685800"/>
              <a:chOff x="1981200" y="5486400"/>
              <a:chExt cx="2209800" cy="685800"/>
            </a:xfrm>
          </p:grpSpPr>
          <p:cxnSp>
            <p:nvCxnSpPr>
              <p:cNvPr id="14" name="Straight Connector 13"/>
              <p:cNvCxnSpPr/>
              <p:nvPr/>
            </p:nvCxnSpPr>
            <p:spPr>
              <a:xfrm>
                <a:off x="1981200" y="54864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3429000" y="5486400"/>
                <a:ext cx="762000" cy="685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5791200" cy="2712720"/>
          </a:xfrm>
        </p:spPr>
        <p:txBody>
          <a:bodyPr>
            <a:normAutofit/>
          </a:bodyPr>
          <a:lstStyle/>
          <a:p>
            <a:r>
              <a:rPr lang="en-US" dirty="0" smtClean="0"/>
              <a:t>Bent Rod Requirements</a:t>
            </a:r>
          </a:p>
          <a:p>
            <a:pPr lvl="1"/>
            <a:r>
              <a:rPr lang="en-US" dirty="0" smtClean="0"/>
              <a:t>Rigid</a:t>
            </a:r>
          </a:p>
          <a:p>
            <a:pPr lvl="1"/>
            <a:r>
              <a:rPr lang="en-US" dirty="0" smtClean="0"/>
              <a:t>Springs back to original shape</a:t>
            </a:r>
          </a:p>
          <a:p>
            <a:pPr lvl="1"/>
            <a:r>
              <a:rPr lang="en-US" dirty="0" smtClean="0"/>
              <a:t>Thin</a:t>
            </a:r>
          </a:p>
          <a:p>
            <a:pPr lvl="1"/>
            <a:r>
              <a:rPr lang="en-US" dirty="0" smtClean="0"/>
              <a:t>Wires secured to frame</a:t>
            </a:r>
          </a:p>
        </p:txBody>
      </p:sp>
      <p:grpSp>
        <p:nvGrpSpPr>
          <p:cNvPr id="13" name="Group 12"/>
          <p:cNvGrpSpPr/>
          <p:nvPr/>
        </p:nvGrpSpPr>
        <p:grpSpPr>
          <a:xfrm>
            <a:off x="1828800" y="4427226"/>
            <a:ext cx="2971800" cy="1744974"/>
            <a:chOff x="1828800" y="4427226"/>
            <a:chExt cx="2971800" cy="1744974"/>
          </a:xfrm>
        </p:grpSpPr>
        <p:sp>
          <p:nvSpPr>
            <p:cNvPr id="8" name="Flowchart: Direct Access Storage 7"/>
            <p:cNvSpPr/>
            <p:nvPr/>
          </p:nvSpPr>
          <p:spPr>
            <a:xfrm>
              <a:off x="1828800" y="4876800"/>
              <a:ext cx="1752600" cy="990600"/>
            </a:xfrm>
            <a:prstGeom prst="flowChartMagneticDrum">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irect Access Storage 6"/>
            <p:cNvSpPr/>
            <p:nvPr/>
          </p:nvSpPr>
          <p:spPr>
            <a:xfrm>
              <a:off x="3200400" y="5105400"/>
              <a:ext cx="16002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276600" y="4427226"/>
              <a:ext cx="914400" cy="762000"/>
              <a:chOff x="3276600" y="4427226"/>
              <a:chExt cx="914400" cy="762000"/>
            </a:xfrm>
          </p:grpSpPr>
          <p:cxnSp>
            <p:nvCxnSpPr>
              <p:cNvPr id="11" name="Straight Connector 10"/>
              <p:cNvCxnSpPr/>
              <p:nvPr/>
            </p:nvCxnSpPr>
            <p:spPr>
              <a:xfrm>
                <a:off x="3276600" y="51816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5400000">
                <a:off x="3467100" y="4465326"/>
                <a:ext cx="762000" cy="685800"/>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200400" y="5486400"/>
              <a:ext cx="990600" cy="685800"/>
              <a:chOff x="3200400" y="5486400"/>
              <a:chExt cx="990600" cy="685800"/>
            </a:xfrm>
          </p:grpSpPr>
          <p:cxnSp>
            <p:nvCxnSpPr>
              <p:cNvPr id="14" name="Straight Connector 13"/>
              <p:cNvCxnSpPr/>
              <p:nvPr/>
            </p:nvCxnSpPr>
            <p:spPr>
              <a:xfrm>
                <a:off x="3200400" y="54864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3429000" y="5486400"/>
                <a:ext cx="762000" cy="685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5791200" cy="2712720"/>
          </a:xfrm>
        </p:spPr>
        <p:txBody>
          <a:bodyPr>
            <a:normAutofit/>
          </a:bodyPr>
          <a:lstStyle/>
          <a:p>
            <a:r>
              <a:rPr lang="en-US" dirty="0" smtClean="0"/>
              <a:t>Bent Rod Requirements</a:t>
            </a:r>
          </a:p>
          <a:p>
            <a:pPr lvl="1"/>
            <a:r>
              <a:rPr lang="en-US" dirty="0" smtClean="0"/>
              <a:t>Rigid</a:t>
            </a:r>
          </a:p>
          <a:p>
            <a:pPr lvl="1"/>
            <a:r>
              <a:rPr lang="en-US" dirty="0" smtClean="0"/>
              <a:t>Springs back to original shape</a:t>
            </a:r>
          </a:p>
          <a:p>
            <a:pPr lvl="1"/>
            <a:r>
              <a:rPr lang="en-US" dirty="0" smtClean="0"/>
              <a:t>Thin</a:t>
            </a:r>
          </a:p>
          <a:p>
            <a:pPr lvl="1"/>
            <a:r>
              <a:rPr lang="en-US" dirty="0" smtClean="0"/>
              <a:t>Wires secured to frame</a:t>
            </a:r>
          </a:p>
          <a:p>
            <a:pPr lvl="1"/>
            <a:r>
              <a:rPr lang="en-US" dirty="0" smtClean="0"/>
              <a:t>Hypoallergenic</a:t>
            </a:r>
          </a:p>
        </p:txBody>
      </p:sp>
      <p:grpSp>
        <p:nvGrpSpPr>
          <p:cNvPr id="4" name="Group 12"/>
          <p:cNvGrpSpPr/>
          <p:nvPr/>
        </p:nvGrpSpPr>
        <p:grpSpPr>
          <a:xfrm>
            <a:off x="1828800" y="4427226"/>
            <a:ext cx="2971800" cy="1744974"/>
            <a:chOff x="1828800" y="4427226"/>
            <a:chExt cx="2971800" cy="1744974"/>
          </a:xfrm>
        </p:grpSpPr>
        <p:sp>
          <p:nvSpPr>
            <p:cNvPr id="8" name="Flowchart: Direct Access Storage 7"/>
            <p:cNvSpPr/>
            <p:nvPr/>
          </p:nvSpPr>
          <p:spPr>
            <a:xfrm>
              <a:off x="1828800" y="4876800"/>
              <a:ext cx="1752600" cy="990600"/>
            </a:xfrm>
            <a:prstGeom prst="flowChartMagneticDrum">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irect Access Storage 6"/>
            <p:cNvSpPr/>
            <p:nvPr/>
          </p:nvSpPr>
          <p:spPr>
            <a:xfrm>
              <a:off x="3200400" y="5105400"/>
              <a:ext cx="1600200" cy="533400"/>
            </a:xfrm>
            <a:prstGeom prst="flowChartMagneticDrum">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
            <p:cNvGrpSpPr/>
            <p:nvPr/>
          </p:nvGrpSpPr>
          <p:grpSpPr>
            <a:xfrm>
              <a:off x="3276600" y="4427226"/>
              <a:ext cx="914400" cy="762000"/>
              <a:chOff x="3276600" y="4427226"/>
              <a:chExt cx="914400" cy="762000"/>
            </a:xfrm>
          </p:grpSpPr>
          <p:cxnSp>
            <p:nvCxnSpPr>
              <p:cNvPr id="11" name="Straight Connector 10"/>
              <p:cNvCxnSpPr/>
              <p:nvPr/>
            </p:nvCxnSpPr>
            <p:spPr>
              <a:xfrm>
                <a:off x="3276600" y="51816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5400000">
                <a:off x="3467100" y="4465326"/>
                <a:ext cx="762000" cy="685800"/>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11"/>
            <p:cNvGrpSpPr/>
            <p:nvPr/>
          </p:nvGrpSpPr>
          <p:grpSpPr>
            <a:xfrm>
              <a:off x="3200400" y="5486400"/>
              <a:ext cx="990600" cy="685800"/>
              <a:chOff x="3200400" y="5486400"/>
              <a:chExt cx="990600" cy="685800"/>
            </a:xfrm>
          </p:grpSpPr>
          <p:cxnSp>
            <p:nvCxnSpPr>
              <p:cNvPr id="14" name="Straight Connector 13"/>
              <p:cNvCxnSpPr/>
              <p:nvPr/>
            </p:nvCxnSpPr>
            <p:spPr>
              <a:xfrm>
                <a:off x="3200400" y="54864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3429000" y="5486400"/>
                <a:ext cx="762000" cy="685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5791200" cy="2179320"/>
          </a:xfrm>
        </p:spPr>
        <p:txBody>
          <a:bodyPr/>
          <a:lstStyle/>
          <a:p>
            <a:r>
              <a:rPr lang="en-US" dirty="0" smtClean="0">
                <a:sym typeface="Wingdings" pitchFamily="2" charset="2"/>
              </a:rPr>
              <a:t>Core</a:t>
            </a:r>
          </a:p>
          <a:p>
            <a:pPr lvl="1"/>
            <a:r>
              <a:rPr lang="en-US" dirty="0" smtClean="0">
                <a:sym typeface="Wingdings" pitchFamily="2" charset="2"/>
              </a:rPr>
              <a:t>Type 304 Stainless Steel</a:t>
            </a:r>
          </a:p>
          <a:p>
            <a:r>
              <a:rPr lang="en-US" dirty="0" smtClean="0">
                <a:sym typeface="Wingdings" pitchFamily="2" charset="2"/>
              </a:rPr>
              <a:t>Covering</a:t>
            </a:r>
          </a:p>
          <a:p>
            <a:pPr lvl="1"/>
            <a:r>
              <a:rPr lang="en-US" dirty="0" smtClean="0">
                <a:sym typeface="Wingdings" pitchFamily="2" charset="2"/>
              </a:rPr>
              <a:t>polyolefin heat shrinkable tubing</a:t>
            </a:r>
          </a:p>
          <a:p>
            <a:pPr lvl="1"/>
            <a:endParaRPr lang="en-US" dirty="0"/>
          </a:p>
        </p:txBody>
      </p:sp>
      <p:pic>
        <p:nvPicPr>
          <p:cNvPr id="6150" name="Picture 6" descr="http://img.weiku.com/waterpicture/2011/10/26/6/Stainless_steel_whisk_634557237035552013_2.jpg"/>
          <p:cNvPicPr>
            <a:picLocks noChangeAspect="1" noChangeArrowheads="1"/>
          </p:cNvPicPr>
          <p:nvPr/>
        </p:nvPicPr>
        <p:blipFill>
          <a:blip r:embed="rId3" cstate="print"/>
          <a:srcRect/>
          <a:stretch>
            <a:fillRect/>
          </a:stretch>
        </p:blipFill>
        <p:spPr bwMode="auto">
          <a:xfrm>
            <a:off x="533400" y="4876800"/>
            <a:ext cx="4953000" cy="1404240"/>
          </a:xfrm>
          <a:prstGeom prst="rect">
            <a:avLst/>
          </a:prstGeom>
          <a:noFill/>
        </p:spPr>
      </p:pic>
      <p:pic>
        <p:nvPicPr>
          <p:cNvPr id="7" name="Picture 6" descr="polyolefin heat shrink tubing"/>
          <p:cNvPicPr>
            <a:picLocks noChangeAspect="1" noChangeArrowheads="1"/>
          </p:cNvPicPr>
          <p:nvPr/>
        </p:nvPicPr>
        <p:blipFill>
          <a:blip r:embed="rId4" cstate="print"/>
          <a:srcRect l="2789" t="5992" r="5165" b="13120"/>
          <a:stretch>
            <a:fillRect/>
          </a:stretch>
        </p:blipFill>
        <p:spPr bwMode="auto">
          <a:xfrm>
            <a:off x="6002867" y="4191000"/>
            <a:ext cx="2607733" cy="2133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dirty="0" smtClean="0"/>
              <a:t>Calculations</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a:t>
            </a:r>
            <a:endParaRPr lang="en-US" dirty="0"/>
          </a:p>
        </p:txBody>
      </p:sp>
      <p:sp>
        <p:nvSpPr>
          <p:cNvPr id="3" name="Content Placeholder 2"/>
          <p:cNvSpPr>
            <a:spLocks noGrp="1"/>
          </p:cNvSpPr>
          <p:nvPr>
            <p:ph idx="1"/>
          </p:nvPr>
        </p:nvSpPr>
        <p:spPr>
          <a:xfrm>
            <a:off x="457200" y="1935480"/>
            <a:ext cx="8229600" cy="1645920"/>
          </a:xfrm>
        </p:spPr>
        <p:txBody>
          <a:bodyPr/>
          <a:lstStyle/>
          <a:p>
            <a:r>
              <a:rPr lang="en-US" dirty="0" smtClean="0"/>
              <a:t>12.5 million people have hearing devices in U.S.</a:t>
            </a:r>
          </a:p>
          <a:p>
            <a:r>
              <a:rPr lang="en-US" dirty="0" smtClean="0"/>
              <a:t>Standard auditory training compliance very low</a:t>
            </a:r>
          </a:p>
          <a:p>
            <a:r>
              <a:rPr lang="en-US" dirty="0" smtClean="0"/>
              <a:t>Improve compliance with new format</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286000" y="3505200"/>
            <a:ext cx="2895600" cy="2895600"/>
          </a:xfrm>
          <a:prstGeom prst="rect">
            <a:avLst/>
          </a:prstGeom>
          <a:noFill/>
          <a:ln w="9525">
            <a:noFill/>
            <a:miter lim="800000"/>
            <a:headEnd/>
            <a:tailEnd/>
          </a:ln>
        </p:spPr>
      </p:pic>
      <p:pic>
        <p:nvPicPr>
          <p:cNvPr id="11266" name="Picture 2" descr="http://www.hopkinsmedicine.org/sebin/j/d/itc_small_new.jpg"/>
          <p:cNvPicPr>
            <a:picLocks noChangeAspect="1" noChangeArrowheads="1"/>
          </p:cNvPicPr>
          <p:nvPr/>
        </p:nvPicPr>
        <p:blipFill>
          <a:blip r:embed="rId4" cstate="print"/>
          <a:srcRect l="53333"/>
          <a:stretch>
            <a:fillRect/>
          </a:stretch>
        </p:blipFill>
        <p:spPr bwMode="auto">
          <a:xfrm>
            <a:off x="457200" y="4495800"/>
            <a:ext cx="1333500" cy="1905000"/>
          </a:xfrm>
          <a:prstGeom prst="rect">
            <a:avLst/>
          </a:prstGeom>
          <a:noFill/>
        </p:spPr>
      </p:pic>
      <p:pic>
        <p:nvPicPr>
          <p:cNvPr id="11268" name="Picture 4" descr="http://www.dartmouthengineer.com/wp-content/uploads/2009/08/cochlear_implant.jpg"/>
          <p:cNvPicPr>
            <a:picLocks noChangeAspect="1" noChangeArrowheads="1"/>
          </p:cNvPicPr>
          <p:nvPr/>
        </p:nvPicPr>
        <p:blipFill>
          <a:blip r:embed="rId5" cstate="print"/>
          <a:srcRect l="32250" t="10025"/>
          <a:stretch>
            <a:fillRect/>
          </a:stretch>
        </p:blipFill>
        <p:spPr bwMode="auto">
          <a:xfrm>
            <a:off x="5531161" y="4114800"/>
            <a:ext cx="3317564" cy="2286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dirty="0" smtClean="0"/>
              <a:t>Calculations</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endParaRPr lang="en-US"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895600" y="2438400"/>
            <a:ext cx="5638800" cy="3206978"/>
          </a:xfrm>
          <a:prstGeom prst="rect">
            <a:avLst/>
          </a:prstGeom>
          <a:noFill/>
          <a:ln>
            <a:noFill/>
          </a:ln>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2743200"/>
            <a:ext cx="1216504" cy="609600"/>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3657600"/>
            <a:ext cx="838200" cy="646529"/>
          </a:xfrm>
          <a:prstGeom prst="rect">
            <a:avLst/>
          </a:prstGeom>
          <a:noFill/>
        </p:spPr>
      </p:pic>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4579937"/>
            <a:ext cx="1632637" cy="6778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dirty="0" smtClean="0"/>
              <a:t>Calculations</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endParaRPr lang="en-US"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895600" y="2438400"/>
            <a:ext cx="5638800" cy="3206978"/>
          </a:xfrm>
          <a:prstGeom prst="rect">
            <a:avLst/>
          </a:prstGeom>
          <a:noFill/>
          <a:ln>
            <a:noFill/>
          </a:ln>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2743200"/>
            <a:ext cx="1216504" cy="609600"/>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3657600"/>
            <a:ext cx="838200" cy="646529"/>
          </a:xfrm>
          <a:prstGeom prst="rect">
            <a:avLst/>
          </a:prstGeom>
          <a:noFill/>
        </p:spPr>
      </p:pic>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4579937"/>
            <a:ext cx="1632637" cy="677863"/>
          </a:xfrm>
          <a:prstGeom prst="rect">
            <a:avLst/>
          </a:prstGeom>
          <a:noFill/>
        </p:spPr>
      </p:pic>
      <p:cxnSp>
        <p:nvCxnSpPr>
          <p:cNvPr id="12" name="Straight Connector 11"/>
          <p:cNvCxnSpPr/>
          <p:nvPr/>
        </p:nvCxnSpPr>
        <p:spPr>
          <a:xfrm>
            <a:off x="3429000" y="4191000"/>
            <a:ext cx="2133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4191000"/>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Analysis</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r>
              <a:rPr lang="en-US" dirty="0" smtClean="0"/>
              <a:t>Calculations</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r>
              <a:rPr lang="en-US" dirty="0" smtClean="0"/>
              <a:t>Necessary diameter: 3.26 mm</a:t>
            </a:r>
          </a:p>
          <a:p>
            <a:pPr lvl="1"/>
            <a:endParaRPr lang="en-US"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895600" y="2438400"/>
            <a:ext cx="5638800" cy="3206978"/>
          </a:xfrm>
          <a:prstGeom prst="rect">
            <a:avLst/>
          </a:prstGeom>
          <a:noFill/>
          <a:ln>
            <a:noFill/>
          </a:ln>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2743200"/>
            <a:ext cx="1216504" cy="609600"/>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3657600"/>
            <a:ext cx="838200" cy="646529"/>
          </a:xfrm>
          <a:prstGeom prst="rect">
            <a:avLst/>
          </a:prstGeom>
          <a:noFill/>
        </p:spPr>
      </p:pic>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4579937"/>
            <a:ext cx="1632637" cy="677863"/>
          </a:xfrm>
          <a:prstGeom prst="rect">
            <a:avLst/>
          </a:prstGeom>
          <a:noFill/>
        </p:spPr>
      </p:pic>
      <p:cxnSp>
        <p:nvCxnSpPr>
          <p:cNvPr id="12" name="Straight Connector 11"/>
          <p:cNvCxnSpPr/>
          <p:nvPr/>
        </p:nvCxnSpPr>
        <p:spPr>
          <a:xfrm>
            <a:off x="3429000" y="4191000"/>
            <a:ext cx="2133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4191000"/>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Details</a:t>
            </a:r>
            <a:endParaRPr lang="en-US" dirty="0"/>
          </a:p>
        </p:txBody>
      </p:sp>
      <p:sp>
        <p:nvSpPr>
          <p:cNvPr id="3" name="Content Placeholder 2"/>
          <p:cNvSpPr>
            <a:spLocks noGrp="1"/>
          </p:cNvSpPr>
          <p:nvPr>
            <p:ph idx="1"/>
          </p:nvPr>
        </p:nvSpPr>
        <p:spPr/>
        <p:txBody>
          <a:bodyPr>
            <a:normAutofit/>
          </a:bodyPr>
          <a:lstStyle/>
          <a:p>
            <a:r>
              <a:rPr lang="en-US" dirty="0" smtClean="0"/>
              <a:t>Core</a:t>
            </a:r>
          </a:p>
          <a:p>
            <a:pPr lvl="1"/>
            <a:r>
              <a:rPr lang="en-US" dirty="0" smtClean="0"/>
              <a:t>Type 304 Stainless Steel Rod</a:t>
            </a:r>
          </a:p>
          <a:p>
            <a:pPr lvl="2"/>
            <a:r>
              <a:rPr lang="en-US" dirty="0" smtClean="0"/>
              <a:t>4 mm diameter, 1 m length</a:t>
            </a:r>
          </a:p>
          <a:p>
            <a:pPr lvl="2"/>
            <a:r>
              <a:rPr lang="en-US" dirty="0" smtClean="0"/>
              <a:t>McMaster-Carr (1272T13)</a:t>
            </a:r>
          </a:p>
          <a:p>
            <a:pPr lvl="2"/>
            <a:r>
              <a:rPr lang="en-US" dirty="0" smtClean="0"/>
              <a:t>$6.45 ea, 1 day lead time</a:t>
            </a:r>
          </a:p>
          <a:p>
            <a:r>
              <a:rPr lang="en-US" dirty="0" smtClean="0"/>
              <a:t>Covering</a:t>
            </a:r>
          </a:p>
          <a:p>
            <a:pPr lvl="1"/>
            <a:r>
              <a:rPr lang="en-US" dirty="0" smtClean="0"/>
              <a:t>Flexible Polyolefin Heat-Shrink Tubing</a:t>
            </a:r>
          </a:p>
          <a:p>
            <a:pPr lvl="2"/>
            <a:r>
              <a:rPr lang="en-US" dirty="0" smtClean="0"/>
              <a:t>1/8” diameter  after shrinking, 4 ft long </a:t>
            </a:r>
          </a:p>
          <a:p>
            <a:pPr lvl="2"/>
            <a:r>
              <a:rPr lang="en-US" dirty="0" smtClean="0"/>
              <a:t>McMaster-Carr (7856K151)</a:t>
            </a:r>
          </a:p>
          <a:p>
            <a:pPr lvl="2"/>
            <a:r>
              <a:rPr lang="en-US" dirty="0" smtClean="0"/>
              <a:t>$2.81 ea, 1 day lead time</a:t>
            </a:r>
          </a:p>
          <a:p>
            <a:pPr lvl="2">
              <a:buNone/>
            </a:pPr>
            <a:endParaRPr lang="en-US" dirty="0" smtClean="0"/>
          </a:p>
        </p:txBody>
      </p:sp>
      <p:pic>
        <p:nvPicPr>
          <p:cNvPr id="4098" name="Picture 2" descr="http://images2.mcmaster.com/Contents/gfx/large/ssrodl.png?ver=3088443"/>
          <p:cNvPicPr>
            <a:picLocks noChangeAspect="1" noChangeArrowheads="1"/>
          </p:cNvPicPr>
          <p:nvPr/>
        </p:nvPicPr>
        <p:blipFill>
          <a:blip r:embed="rId3" cstate="print"/>
          <a:srcRect/>
          <a:stretch>
            <a:fillRect/>
          </a:stretch>
        </p:blipFill>
        <p:spPr bwMode="auto">
          <a:xfrm>
            <a:off x="4953000" y="2514600"/>
            <a:ext cx="2641600" cy="990600"/>
          </a:xfrm>
          <a:prstGeom prst="rect">
            <a:avLst/>
          </a:prstGeom>
          <a:noFill/>
        </p:spPr>
      </p:pic>
      <p:pic>
        <p:nvPicPr>
          <p:cNvPr id="5" name="Picture 2" descr="http://images1.mcmaster.com/Contents/gfx/Attribute/d01b-before-shrinking-spec.png?ver=31411281"/>
          <p:cNvPicPr>
            <a:picLocks noChangeAspect="1" noChangeArrowheads="1"/>
          </p:cNvPicPr>
          <p:nvPr/>
        </p:nvPicPr>
        <p:blipFill>
          <a:blip r:embed="rId4" cstate="print"/>
          <a:srcRect/>
          <a:stretch>
            <a:fillRect/>
          </a:stretch>
        </p:blipFill>
        <p:spPr bwMode="auto">
          <a:xfrm>
            <a:off x="6248400" y="5029200"/>
            <a:ext cx="2391833" cy="381000"/>
          </a:xfrm>
          <a:prstGeom prst="rect">
            <a:avLst/>
          </a:prstGeom>
          <a:noFill/>
        </p:spPr>
      </p:pic>
      <p:pic>
        <p:nvPicPr>
          <p:cNvPr id="6" name="Picture 4" descr="http://images2.mcmaster.com/Contents/gfx/Attribute/d01b-after-shrinking-spec.png?ver=31411359"/>
          <p:cNvPicPr>
            <a:picLocks noChangeAspect="1" noChangeArrowheads="1"/>
          </p:cNvPicPr>
          <p:nvPr/>
        </p:nvPicPr>
        <p:blipFill>
          <a:blip r:embed="rId5" cstate="print"/>
          <a:srcRect/>
          <a:stretch>
            <a:fillRect/>
          </a:stretch>
        </p:blipFill>
        <p:spPr bwMode="auto">
          <a:xfrm>
            <a:off x="6324600" y="5620512"/>
            <a:ext cx="2238756" cy="4754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Details</a:t>
            </a:r>
            <a:endParaRPr lang="en-US" dirty="0"/>
          </a:p>
        </p:txBody>
      </p:sp>
      <p:sp>
        <p:nvSpPr>
          <p:cNvPr id="3" name="Content Placeholder 2"/>
          <p:cNvSpPr>
            <a:spLocks noGrp="1"/>
          </p:cNvSpPr>
          <p:nvPr>
            <p:ph idx="1"/>
          </p:nvPr>
        </p:nvSpPr>
        <p:spPr>
          <a:xfrm>
            <a:off x="457200" y="1935480"/>
            <a:ext cx="8229600" cy="4541520"/>
          </a:xfrm>
        </p:spPr>
        <p:txBody>
          <a:bodyPr>
            <a:normAutofit/>
          </a:bodyPr>
          <a:lstStyle/>
          <a:p>
            <a:r>
              <a:rPr lang="en-US" dirty="0" smtClean="0"/>
              <a:t>USB connector</a:t>
            </a:r>
          </a:p>
          <a:p>
            <a:pPr lvl="1"/>
            <a:r>
              <a:rPr lang="en-US" dirty="0" smtClean="0"/>
              <a:t>USB Microphone</a:t>
            </a:r>
          </a:p>
          <a:p>
            <a:pPr lvl="2"/>
            <a:r>
              <a:rPr lang="en-US" dirty="0" smtClean="0"/>
              <a:t>Planet Headset(USB </a:t>
            </a:r>
            <a:r>
              <a:rPr lang="en-US" dirty="0" err="1" smtClean="0"/>
              <a:t>mic</a:t>
            </a:r>
            <a:r>
              <a:rPr lang="en-US" dirty="0" smtClean="0"/>
              <a:t> 1)</a:t>
            </a:r>
          </a:p>
          <a:p>
            <a:pPr lvl="2"/>
            <a:r>
              <a:rPr lang="en-US" dirty="0" smtClean="0"/>
              <a:t>$59 ea, 3 day lead time ($12.95)</a:t>
            </a:r>
          </a:p>
          <a:p>
            <a:pPr lvl="1"/>
            <a:r>
              <a:rPr lang="en-US" dirty="0" smtClean="0"/>
              <a:t>Female-Female USB Coupler</a:t>
            </a:r>
          </a:p>
          <a:p>
            <a:pPr lvl="2"/>
            <a:r>
              <a:rPr lang="en-US" dirty="0" smtClean="0"/>
              <a:t>Cable Wholesale (</a:t>
            </a:r>
            <a:r>
              <a:rPr lang="en-US" dirty="0" smtClean="0">
                <a:latin typeface="+mj-lt"/>
              </a:rPr>
              <a:t>30U1-02400</a:t>
            </a:r>
            <a:r>
              <a:rPr lang="en-US" dirty="0" smtClean="0"/>
              <a:t>)</a:t>
            </a:r>
          </a:p>
          <a:p>
            <a:pPr lvl="2"/>
            <a:r>
              <a:rPr lang="en-US" dirty="0" smtClean="0"/>
              <a:t>$.92 ea, 3 day lead time ($ 12.20)</a:t>
            </a:r>
          </a:p>
          <a:p>
            <a:pPr lvl="2">
              <a:buNone/>
            </a:pPr>
            <a:endParaRPr lang="en-US" dirty="0" smtClean="0"/>
          </a:p>
        </p:txBody>
      </p:sp>
      <p:pic>
        <p:nvPicPr>
          <p:cNvPr id="6" name="Picture 4" descr="http://www.planetheadset.com/images/USB-MIC-1.jpg"/>
          <p:cNvPicPr>
            <a:picLocks noChangeAspect="1" noChangeArrowheads="1"/>
          </p:cNvPicPr>
          <p:nvPr/>
        </p:nvPicPr>
        <p:blipFill>
          <a:blip r:embed="rId3" cstate="print"/>
          <a:srcRect l="47927" t="37056" r="18001" b="37611"/>
          <a:stretch>
            <a:fillRect/>
          </a:stretch>
        </p:blipFill>
        <p:spPr bwMode="auto">
          <a:xfrm>
            <a:off x="6248400" y="2057400"/>
            <a:ext cx="1905000" cy="1447800"/>
          </a:xfrm>
          <a:prstGeom prst="rect">
            <a:avLst/>
          </a:prstGeom>
          <a:noFill/>
        </p:spPr>
      </p:pic>
      <p:pic>
        <p:nvPicPr>
          <p:cNvPr id="53250" name="Picture 2" descr="http://www.cablewholesale.com/hires/usb-a-coupler.jpg"/>
          <p:cNvPicPr>
            <a:picLocks noChangeAspect="1" noChangeArrowheads="1"/>
          </p:cNvPicPr>
          <p:nvPr/>
        </p:nvPicPr>
        <p:blipFill>
          <a:blip r:embed="rId4" cstate="print"/>
          <a:srcRect l="5518" t="31134" r="5891" b="31283"/>
          <a:stretch>
            <a:fillRect/>
          </a:stretch>
        </p:blipFill>
        <p:spPr bwMode="auto">
          <a:xfrm>
            <a:off x="6019800" y="4038600"/>
            <a:ext cx="2237015" cy="94903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Details</a:t>
            </a:r>
            <a:endParaRPr lang="en-US" dirty="0"/>
          </a:p>
        </p:txBody>
      </p:sp>
      <p:sp>
        <p:nvSpPr>
          <p:cNvPr id="3" name="Content Placeholder 2"/>
          <p:cNvSpPr>
            <a:spLocks noGrp="1"/>
          </p:cNvSpPr>
          <p:nvPr>
            <p:ph idx="1"/>
          </p:nvPr>
        </p:nvSpPr>
        <p:spPr>
          <a:xfrm>
            <a:off x="457200" y="1935480"/>
            <a:ext cx="5334000" cy="4541520"/>
          </a:xfrm>
        </p:spPr>
        <p:txBody>
          <a:bodyPr>
            <a:normAutofit/>
          </a:bodyPr>
          <a:lstStyle/>
          <a:p>
            <a:r>
              <a:rPr lang="en-US" dirty="0" smtClean="0"/>
              <a:t>Splitter</a:t>
            </a:r>
          </a:p>
          <a:p>
            <a:pPr lvl="1"/>
            <a:r>
              <a:rPr lang="en-US" dirty="0" smtClean="0"/>
              <a:t>3.5mm Headset Splitter Adapter</a:t>
            </a:r>
          </a:p>
          <a:p>
            <a:pPr lvl="2"/>
            <a:r>
              <a:rPr lang="en-US" dirty="0" smtClean="0"/>
              <a:t>20 cm length, 9 g weight</a:t>
            </a:r>
          </a:p>
          <a:p>
            <a:pPr lvl="2"/>
            <a:r>
              <a:rPr lang="en-US" dirty="0" smtClean="0"/>
              <a:t>StarTech.com (</a:t>
            </a:r>
            <a:r>
              <a:rPr lang="en-US" dirty="0" smtClean="0">
                <a:latin typeface="+mj-lt"/>
              </a:rPr>
              <a:t>MUYHSMFF</a:t>
            </a:r>
            <a:r>
              <a:rPr lang="en-US" dirty="0" smtClean="0"/>
              <a:t>)</a:t>
            </a:r>
          </a:p>
          <a:p>
            <a:pPr lvl="2"/>
            <a:r>
              <a:rPr lang="en-US" dirty="0" smtClean="0"/>
              <a:t>$10.99 ea, 2 day lead time ($21.06)</a:t>
            </a:r>
          </a:p>
          <a:p>
            <a:r>
              <a:rPr lang="en-US" dirty="0" smtClean="0"/>
              <a:t>Dual Lock</a:t>
            </a:r>
          </a:p>
          <a:p>
            <a:pPr lvl="1"/>
            <a:r>
              <a:rPr lang="en-US" dirty="0" smtClean="0"/>
              <a:t>Indoor-Outdoor Dual Lock</a:t>
            </a:r>
          </a:p>
          <a:p>
            <a:pPr lvl="2"/>
            <a:r>
              <a:rPr lang="en-US" dirty="0" smtClean="0"/>
              <a:t>1” wide</a:t>
            </a:r>
          </a:p>
          <a:p>
            <a:pPr lvl="2"/>
            <a:r>
              <a:rPr lang="en-US" dirty="0" smtClean="0"/>
              <a:t>3M (SJ3870)</a:t>
            </a:r>
          </a:p>
          <a:p>
            <a:pPr lvl="2"/>
            <a:r>
              <a:rPr lang="en-US" dirty="0" smtClean="0"/>
              <a:t>$12.47/yd</a:t>
            </a:r>
          </a:p>
          <a:p>
            <a:pPr lvl="1"/>
            <a:endParaRPr lang="en-US" dirty="0" smtClean="0"/>
          </a:p>
          <a:p>
            <a:pPr lvl="2">
              <a:buNone/>
            </a:pPr>
            <a:endParaRPr lang="en-US" dirty="0" smtClean="0"/>
          </a:p>
        </p:txBody>
      </p:sp>
      <p:pic>
        <p:nvPicPr>
          <p:cNvPr id="5" name="Picture 2" descr="http://ecx.images-amazon.com/images/I/716ckesAxRL._AA1500_.jpg"/>
          <p:cNvPicPr>
            <a:picLocks noChangeAspect="1" noChangeArrowheads="1"/>
          </p:cNvPicPr>
          <p:nvPr/>
        </p:nvPicPr>
        <p:blipFill>
          <a:blip r:embed="rId3" cstate="print"/>
          <a:srcRect l="3333" t="21275" r="13333" b="28033"/>
          <a:stretch>
            <a:fillRect/>
          </a:stretch>
        </p:blipFill>
        <p:spPr bwMode="auto">
          <a:xfrm>
            <a:off x="5715000" y="2057400"/>
            <a:ext cx="2755900" cy="1676400"/>
          </a:xfrm>
          <a:prstGeom prst="rect">
            <a:avLst/>
          </a:prstGeom>
          <a:noFill/>
        </p:spPr>
      </p:pic>
      <p:pic>
        <p:nvPicPr>
          <p:cNvPr id="73730" name="Picture 2" descr="http://industrysearch.com.au/Products/Images/np31773_8.jpg"/>
          <p:cNvPicPr>
            <a:picLocks noChangeAspect="1" noChangeArrowheads="1"/>
          </p:cNvPicPr>
          <p:nvPr/>
        </p:nvPicPr>
        <p:blipFill>
          <a:blip r:embed="rId4" cstate="print"/>
          <a:srcRect/>
          <a:stretch>
            <a:fillRect/>
          </a:stretch>
        </p:blipFill>
        <p:spPr bwMode="auto">
          <a:xfrm>
            <a:off x="5867400" y="4495800"/>
            <a:ext cx="2486025" cy="186638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Manufacturing</a:t>
            </a:r>
            <a:endParaRPr lang="en-US" dirty="0"/>
          </a:p>
        </p:txBody>
      </p:sp>
      <p:sp>
        <p:nvSpPr>
          <p:cNvPr id="3" name="Content Placeholder 2"/>
          <p:cNvSpPr>
            <a:spLocks noGrp="1"/>
          </p:cNvSpPr>
          <p:nvPr>
            <p:ph idx="1"/>
          </p:nvPr>
        </p:nvSpPr>
        <p:spPr>
          <a:xfrm>
            <a:off x="457200" y="1935480"/>
            <a:ext cx="8229600" cy="1341120"/>
          </a:xfrm>
        </p:spPr>
        <p:txBody>
          <a:bodyPr>
            <a:normAutofit lnSpcReduction="10000"/>
          </a:bodyPr>
          <a:lstStyle/>
          <a:p>
            <a:r>
              <a:rPr lang="en-US" dirty="0" smtClean="0"/>
              <a:t>Rod Bending</a:t>
            </a:r>
          </a:p>
          <a:p>
            <a:pPr lvl="1"/>
            <a:r>
              <a:rPr lang="en-US" dirty="0" smtClean="0"/>
              <a:t>~10 minutes per frame</a:t>
            </a:r>
          </a:p>
          <a:p>
            <a:pPr lvl="1"/>
            <a:r>
              <a:rPr lang="en-US" dirty="0" smtClean="0"/>
              <a:t>$52/hour</a:t>
            </a:r>
          </a:p>
        </p:txBody>
      </p:sp>
      <p:pic>
        <p:nvPicPr>
          <p:cNvPr id="71682" name="Picture 2" descr="http://www.airfieldmodels.com/information_source/how_to_articles_for_model_builders/tools/make_board_edge_clamps/images/19057.jpg"/>
          <p:cNvPicPr>
            <a:picLocks noChangeAspect="1" noChangeArrowheads="1"/>
          </p:cNvPicPr>
          <p:nvPr/>
        </p:nvPicPr>
        <p:blipFill>
          <a:blip r:embed="rId3" cstate="print"/>
          <a:srcRect/>
          <a:stretch>
            <a:fillRect/>
          </a:stretch>
        </p:blipFill>
        <p:spPr bwMode="auto">
          <a:xfrm>
            <a:off x="2743200" y="3657600"/>
            <a:ext cx="3429000" cy="24669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 Manufacturing</a:t>
            </a:r>
            <a:endParaRPr lang="en-US" dirty="0"/>
          </a:p>
        </p:txBody>
      </p:sp>
      <p:graphicFrame>
        <p:nvGraphicFramePr>
          <p:cNvPr id="6" name="Table 5"/>
          <p:cNvGraphicFramePr>
            <a:graphicFrameLocks noGrp="1"/>
          </p:cNvGraphicFramePr>
          <p:nvPr/>
        </p:nvGraphicFramePr>
        <p:xfrm>
          <a:off x="914400" y="1905000"/>
          <a:ext cx="6857999" cy="4097460"/>
        </p:xfrm>
        <a:graphic>
          <a:graphicData uri="http://schemas.openxmlformats.org/drawingml/2006/table">
            <a:tbl>
              <a:tblPr firstRow="1" bandRow="1">
                <a:tableStyleId>{5C22544A-7EE6-4342-B048-85BDC9FD1C3A}</a:tableStyleId>
              </a:tblPr>
              <a:tblGrid>
                <a:gridCol w="1219199"/>
                <a:gridCol w="1066800"/>
                <a:gridCol w="928688"/>
                <a:gridCol w="1071562"/>
                <a:gridCol w="1276350"/>
                <a:gridCol w="1295400"/>
              </a:tblGrid>
              <a:tr h="659361">
                <a:tc>
                  <a:txBody>
                    <a:bodyPr/>
                    <a:lstStyle/>
                    <a:p>
                      <a:r>
                        <a:rPr lang="en-US" dirty="0" smtClean="0"/>
                        <a:t>Part</a:t>
                      </a:r>
                      <a:endParaRPr lang="en-US" dirty="0"/>
                    </a:p>
                  </a:txBody>
                  <a:tcPr/>
                </a:tc>
                <a:tc>
                  <a:txBody>
                    <a:bodyPr/>
                    <a:lstStyle/>
                    <a:p>
                      <a:r>
                        <a:rPr lang="en-US" dirty="0" smtClean="0"/>
                        <a:t>Qty.</a:t>
                      </a:r>
                      <a:endParaRPr lang="en-US" dirty="0"/>
                    </a:p>
                  </a:txBody>
                  <a:tcPr/>
                </a:tc>
                <a:tc>
                  <a:txBody>
                    <a:bodyPr/>
                    <a:lstStyle/>
                    <a:p>
                      <a:r>
                        <a:rPr lang="en-US" dirty="0" smtClean="0"/>
                        <a:t>Unit Price</a:t>
                      </a:r>
                      <a:endParaRPr lang="en-US" dirty="0"/>
                    </a:p>
                  </a:txBody>
                  <a:tcPr/>
                </a:tc>
                <a:tc>
                  <a:txBody>
                    <a:bodyPr/>
                    <a:lstStyle/>
                    <a:p>
                      <a:r>
                        <a:rPr lang="en-US" dirty="0" smtClean="0"/>
                        <a:t>Subtotal</a:t>
                      </a:r>
                      <a:endParaRPr lang="en-US" dirty="0"/>
                    </a:p>
                  </a:txBody>
                  <a:tcPr/>
                </a:tc>
                <a:tc>
                  <a:txBody>
                    <a:bodyPr/>
                    <a:lstStyle/>
                    <a:p>
                      <a:r>
                        <a:rPr lang="en-US" dirty="0" smtClean="0"/>
                        <a:t>Shipping</a:t>
                      </a:r>
                      <a:endParaRPr lang="en-US" dirty="0"/>
                    </a:p>
                  </a:txBody>
                  <a:tcPr/>
                </a:tc>
                <a:tc>
                  <a:txBody>
                    <a:bodyPr/>
                    <a:lstStyle/>
                    <a:p>
                      <a:r>
                        <a:rPr lang="en-US" dirty="0" smtClean="0"/>
                        <a:t>Total</a:t>
                      </a:r>
                      <a:endParaRPr lang="en-US" dirty="0"/>
                    </a:p>
                  </a:txBody>
                  <a:tcPr/>
                </a:tc>
              </a:tr>
              <a:tr h="382011">
                <a:tc>
                  <a:txBody>
                    <a:bodyPr/>
                    <a:lstStyle/>
                    <a:p>
                      <a:r>
                        <a:rPr lang="en-US" dirty="0" smtClean="0"/>
                        <a:t>Rod</a:t>
                      </a:r>
                      <a:endParaRPr lang="en-US" dirty="0"/>
                    </a:p>
                  </a:txBody>
                  <a:tcPr/>
                </a:tc>
                <a:tc>
                  <a:txBody>
                    <a:bodyPr/>
                    <a:lstStyle/>
                    <a:p>
                      <a:r>
                        <a:rPr lang="en-US" dirty="0" smtClean="0"/>
                        <a:t>12</a:t>
                      </a:r>
                      <a:endParaRPr lang="en-US" dirty="0"/>
                    </a:p>
                  </a:txBody>
                  <a:tcPr/>
                </a:tc>
                <a:tc>
                  <a:txBody>
                    <a:bodyPr/>
                    <a:lstStyle/>
                    <a:p>
                      <a:r>
                        <a:rPr lang="en-US" dirty="0" smtClean="0"/>
                        <a:t>$6.45</a:t>
                      </a:r>
                      <a:endParaRPr lang="en-US" dirty="0"/>
                    </a:p>
                  </a:txBody>
                  <a:tcPr/>
                </a:tc>
                <a:tc>
                  <a:txBody>
                    <a:bodyPr/>
                    <a:lstStyle/>
                    <a:p>
                      <a:r>
                        <a:rPr lang="en-US" dirty="0" smtClean="0"/>
                        <a:t>$77.40</a:t>
                      </a:r>
                      <a:endParaRPr lang="en-US" dirty="0"/>
                    </a:p>
                  </a:txBody>
                  <a:tcPr/>
                </a:tc>
                <a:tc>
                  <a:txBody>
                    <a:bodyPr/>
                    <a:lstStyle/>
                    <a:p>
                      <a:r>
                        <a:rPr lang="en-US" dirty="0" smtClean="0"/>
                        <a:t>$0</a:t>
                      </a:r>
                      <a:endParaRPr lang="en-US" dirty="0"/>
                    </a:p>
                  </a:txBody>
                  <a:tcPr/>
                </a:tc>
                <a:tc>
                  <a:txBody>
                    <a:bodyPr/>
                    <a:lstStyle/>
                    <a:p>
                      <a:r>
                        <a:rPr lang="en-US" dirty="0" smtClean="0"/>
                        <a:t>$77.40</a:t>
                      </a:r>
                      <a:endParaRPr lang="en-US" dirty="0"/>
                    </a:p>
                  </a:txBody>
                  <a:tcPr/>
                </a:tc>
              </a:tr>
              <a:tr h="382011">
                <a:tc>
                  <a:txBody>
                    <a:bodyPr/>
                    <a:lstStyle/>
                    <a:p>
                      <a:r>
                        <a:rPr lang="en-US" dirty="0" smtClean="0"/>
                        <a:t>Covering</a:t>
                      </a:r>
                      <a:endParaRPr lang="en-US" dirty="0"/>
                    </a:p>
                  </a:txBody>
                  <a:tcPr/>
                </a:tc>
                <a:tc>
                  <a:txBody>
                    <a:bodyPr/>
                    <a:lstStyle/>
                    <a:p>
                      <a:r>
                        <a:rPr lang="en-US" dirty="0" smtClean="0"/>
                        <a:t>9</a:t>
                      </a:r>
                      <a:endParaRPr lang="en-US" dirty="0"/>
                    </a:p>
                  </a:txBody>
                  <a:tcPr/>
                </a:tc>
                <a:tc>
                  <a:txBody>
                    <a:bodyPr/>
                    <a:lstStyle/>
                    <a:p>
                      <a:r>
                        <a:rPr lang="en-US" dirty="0" smtClean="0"/>
                        <a:t>$2.81</a:t>
                      </a:r>
                      <a:endParaRPr lang="en-US" dirty="0"/>
                    </a:p>
                  </a:txBody>
                  <a:tcPr/>
                </a:tc>
                <a:tc>
                  <a:txBody>
                    <a:bodyPr/>
                    <a:lstStyle/>
                    <a:p>
                      <a:r>
                        <a:rPr lang="en-US" dirty="0" smtClean="0"/>
                        <a:t>$25.29</a:t>
                      </a:r>
                      <a:endParaRPr lang="en-US" dirty="0"/>
                    </a:p>
                  </a:txBody>
                  <a:tcPr/>
                </a:tc>
                <a:tc>
                  <a:txBody>
                    <a:bodyPr/>
                    <a:lstStyle/>
                    <a:p>
                      <a:r>
                        <a:rPr lang="en-US" dirty="0" smtClean="0"/>
                        <a:t>$0</a:t>
                      </a:r>
                      <a:endParaRPr lang="en-US" dirty="0"/>
                    </a:p>
                  </a:txBody>
                  <a:tcPr/>
                </a:tc>
                <a:tc>
                  <a:txBody>
                    <a:bodyPr/>
                    <a:lstStyle/>
                    <a:p>
                      <a:r>
                        <a:rPr lang="en-US" dirty="0" smtClean="0"/>
                        <a:t>$25.29</a:t>
                      </a:r>
                      <a:endParaRPr lang="en-US" dirty="0"/>
                    </a:p>
                  </a:txBody>
                  <a:tcPr/>
                </a:tc>
              </a:tr>
              <a:tr h="382011">
                <a:tc>
                  <a:txBody>
                    <a:bodyPr/>
                    <a:lstStyle/>
                    <a:p>
                      <a:r>
                        <a:rPr lang="en-US" dirty="0" smtClean="0"/>
                        <a:t>Splitter</a:t>
                      </a:r>
                      <a:endParaRPr lang="en-US" dirty="0"/>
                    </a:p>
                  </a:txBody>
                  <a:tcPr/>
                </a:tc>
                <a:tc>
                  <a:txBody>
                    <a:bodyPr/>
                    <a:lstStyle/>
                    <a:p>
                      <a:r>
                        <a:rPr lang="en-US" dirty="0" smtClean="0"/>
                        <a:t>100</a:t>
                      </a:r>
                      <a:endParaRPr lang="en-US" dirty="0"/>
                    </a:p>
                  </a:txBody>
                  <a:tcPr/>
                </a:tc>
                <a:tc>
                  <a:txBody>
                    <a:bodyPr/>
                    <a:lstStyle/>
                    <a:p>
                      <a:r>
                        <a:rPr lang="en-US" dirty="0" smtClean="0"/>
                        <a:t>$10.99</a:t>
                      </a:r>
                      <a:endParaRPr lang="en-US" dirty="0"/>
                    </a:p>
                  </a:txBody>
                  <a:tcPr/>
                </a:tc>
                <a:tc>
                  <a:txBody>
                    <a:bodyPr/>
                    <a:lstStyle/>
                    <a:p>
                      <a:r>
                        <a:rPr lang="en-US" dirty="0" smtClean="0"/>
                        <a:t>$1099</a:t>
                      </a:r>
                      <a:endParaRPr lang="en-US" dirty="0"/>
                    </a:p>
                  </a:txBody>
                  <a:tcPr/>
                </a:tc>
                <a:tc>
                  <a:txBody>
                    <a:bodyPr/>
                    <a:lstStyle/>
                    <a:p>
                      <a:r>
                        <a:rPr lang="en-US" dirty="0" smtClean="0"/>
                        <a:t>$21.06</a:t>
                      </a:r>
                      <a:endParaRPr lang="en-US" dirty="0"/>
                    </a:p>
                  </a:txBody>
                  <a:tcPr/>
                </a:tc>
                <a:tc>
                  <a:txBody>
                    <a:bodyPr/>
                    <a:lstStyle/>
                    <a:p>
                      <a:r>
                        <a:rPr lang="en-US" dirty="0" smtClean="0"/>
                        <a:t>$1120.09</a:t>
                      </a:r>
                      <a:endParaRPr lang="en-US" dirty="0"/>
                    </a:p>
                  </a:txBody>
                  <a:tcPr/>
                </a:tc>
              </a:tr>
              <a:tr h="382011">
                <a:tc>
                  <a:txBody>
                    <a:bodyPr/>
                    <a:lstStyle/>
                    <a:p>
                      <a:r>
                        <a:rPr lang="en-US" dirty="0" smtClean="0"/>
                        <a:t>Adapter</a:t>
                      </a:r>
                      <a:endParaRPr lang="en-US" dirty="0"/>
                    </a:p>
                  </a:txBody>
                  <a:tcPr/>
                </a:tc>
                <a:tc>
                  <a:txBody>
                    <a:bodyPr/>
                    <a:lstStyle/>
                    <a:p>
                      <a:r>
                        <a:rPr lang="en-US" dirty="0" smtClean="0"/>
                        <a:t>100</a:t>
                      </a:r>
                      <a:endParaRPr lang="en-US" dirty="0"/>
                    </a:p>
                  </a:txBody>
                  <a:tcPr/>
                </a:tc>
                <a:tc>
                  <a:txBody>
                    <a:bodyPr/>
                    <a:lstStyle/>
                    <a:p>
                      <a:r>
                        <a:rPr lang="en-US" dirty="0" smtClean="0"/>
                        <a:t>$59</a:t>
                      </a:r>
                      <a:endParaRPr lang="en-US" dirty="0"/>
                    </a:p>
                  </a:txBody>
                  <a:tcPr/>
                </a:tc>
                <a:tc>
                  <a:txBody>
                    <a:bodyPr/>
                    <a:lstStyle/>
                    <a:p>
                      <a:r>
                        <a:rPr lang="en-US" dirty="0" smtClean="0"/>
                        <a:t>$5900</a:t>
                      </a:r>
                      <a:endParaRPr lang="en-US" dirty="0"/>
                    </a:p>
                  </a:txBody>
                  <a:tcPr/>
                </a:tc>
                <a:tc>
                  <a:txBody>
                    <a:bodyPr/>
                    <a:lstStyle/>
                    <a:p>
                      <a:r>
                        <a:rPr lang="en-US" dirty="0" smtClean="0"/>
                        <a:t>$12.95</a:t>
                      </a:r>
                      <a:endParaRPr lang="en-US" dirty="0"/>
                    </a:p>
                  </a:txBody>
                  <a:tcPr/>
                </a:tc>
                <a:tc>
                  <a:txBody>
                    <a:bodyPr/>
                    <a:lstStyle/>
                    <a:p>
                      <a:r>
                        <a:rPr lang="en-US" dirty="0" smtClean="0"/>
                        <a:t>$5912.95</a:t>
                      </a:r>
                      <a:endParaRPr lang="en-US" dirty="0"/>
                    </a:p>
                  </a:txBody>
                  <a:tcPr/>
                </a:tc>
              </a:tr>
              <a:tr h="382011">
                <a:tc>
                  <a:txBody>
                    <a:bodyPr/>
                    <a:lstStyle/>
                    <a:p>
                      <a:r>
                        <a:rPr lang="en-US" dirty="0" smtClean="0"/>
                        <a:t>USB</a:t>
                      </a:r>
                      <a:r>
                        <a:rPr lang="en-US" baseline="0" dirty="0" smtClean="0"/>
                        <a:t> </a:t>
                      </a:r>
                      <a:r>
                        <a:rPr lang="en-US" baseline="0" dirty="0" err="1" smtClean="0"/>
                        <a:t>Mic</a:t>
                      </a:r>
                      <a:endParaRPr lang="en-US" dirty="0"/>
                    </a:p>
                  </a:txBody>
                  <a:tcPr/>
                </a:tc>
                <a:tc>
                  <a:txBody>
                    <a:bodyPr/>
                    <a:lstStyle/>
                    <a:p>
                      <a:r>
                        <a:rPr lang="en-US" dirty="0" smtClean="0"/>
                        <a:t>100</a:t>
                      </a:r>
                      <a:endParaRPr lang="en-US" dirty="0"/>
                    </a:p>
                  </a:txBody>
                  <a:tcPr/>
                </a:tc>
                <a:tc>
                  <a:txBody>
                    <a:bodyPr/>
                    <a:lstStyle/>
                    <a:p>
                      <a:r>
                        <a:rPr lang="en-US" dirty="0" smtClean="0"/>
                        <a:t>$.92</a:t>
                      </a:r>
                      <a:endParaRPr lang="en-US" dirty="0"/>
                    </a:p>
                  </a:txBody>
                  <a:tcPr/>
                </a:tc>
                <a:tc>
                  <a:txBody>
                    <a:bodyPr/>
                    <a:lstStyle/>
                    <a:p>
                      <a:r>
                        <a:rPr lang="en-US" dirty="0" smtClean="0"/>
                        <a:t>$92</a:t>
                      </a:r>
                      <a:endParaRPr lang="en-US" dirty="0"/>
                    </a:p>
                  </a:txBody>
                  <a:tcPr/>
                </a:tc>
                <a:tc>
                  <a:txBody>
                    <a:bodyPr/>
                    <a:lstStyle/>
                    <a:p>
                      <a:r>
                        <a:rPr lang="en-US" dirty="0" smtClean="0"/>
                        <a:t>$12.20</a:t>
                      </a:r>
                      <a:endParaRPr lang="en-US" dirty="0"/>
                    </a:p>
                  </a:txBody>
                  <a:tcPr/>
                </a:tc>
                <a:tc>
                  <a:txBody>
                    <a:bodyPr/>
                    <a:lstStyle/>
                    <a:p>
                      <a:r>
                        <a:rPr lang="en-US" dirty="0" smtClean="0"/>
                        <a:t>$104.20</a:t>
                      </a:r>
                      <a:endParaRPr lang="en-US" dirty="0"/>
                    </a:p>
                  </a:txBody>
                  <a:tcPr/>
                </a:tc>
              </a:tr>
              <a:tr h="382011">
                <a:tc>
                  <a:txBody>
                    <a:bodyPr/>
                    <a:lstStyle/>
                    <a:p>
                      <a:r>
                        <a:rPr lang="en-US" dirty="0" smtClean="0"/>
                        <a:t>Dual Lock</a:t>
                      </a:r>
                      <a:endParaRPr lang="en-US" dirty="0"/>
                    </a:p>
                  </a:txBody>
                  <a:tcPr/>
                </a:tc>
                <a:tc>
                  <a:txBody>
                    <a:bodyPr/>
                    <a:lstStyle/>
                    <a:p>
                      <a:r>
                        <a:rPr lang="en-US" dirty="0" smtClean="0"/>
                        <a:t>9 </a:t>
                      </a:r>
                      <a:r>
                        <a:rPr lang="en-US" dirty="0" err="1" smtClean="0"/>
                        <a:t>yrds</a:t>
                      </a:r>
                      <a:endParaRPr lang="en-US" dirty="0"/>
                    </a:p>
                  </a:txBody>
                  <a:tcPr/>
                </a:tc>
                <a:tc>
                  <a:txBody>
                    <a:bodyPr/>
                    <a:lstStyle/>
                    <a:p>
                      <a:r>
                        <a:rPr lang="en-US" dirty="0" smtClean="0"/>
                        <a:t>$12.47</a:t>
                      </a:r>
                      <a:endParaRPr lang="en-US" dirty="0"/>
                    </a:p>
                  </a:txBody>
                  <a:tcPr/>
                </a:tc>
                <a:tc>
                  <a:txBody>
                    <a:bodyPr/>
                    <a:lstStyle/>
                    <a:p>
                      <a:r>
                        <a:rPr lang="en-US" dirty="0" smtClean="0"/>
                        <a:t>$112.23</a:t>
                      </a:r>
                      <a:endParaRPr lang="en-US" dirty="0"/>
                    </a:p>
                  </a:txBody>
                  <a:tcPr/>
                </a:tc>
                <a:tc>
                  <a:txBody>
                    <a:bodyPr/>
                    <a:lstStyle/>
                    <a:p>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$112.23</a:t>
                      </a:r>
                    </a:p>
                  </a:txBody>
                  <a:tcPr/>
                </a:tc>
              </a:tr>
              <a:tr h="382011">
                <a:tc>
                  <a:txBody>
                    <a:bodyPr/>
                    <a:lstStyle/>
                    <a:p>
                      <a:r>
                        <a:rPr lang="en-US" dirty="0" smtClean="0"/>
                        <a:t>Box</a:t>
                      </a:r>
                      <a:endParaRPr lang="en-US" dirty="0"/>
                    </a:p>
                  </a:txBody>
                  <a:tcPr/>
                </a:tc>
                <a:tc>
                  <a:txBody>
                    <a:bodyPr/>
                    <a:lstStyle/>
                    <a:p>
                      <a:r>
                        <a:rPr lang="en-US" dirty="0" smtClean="0"/>
                        <a:t>100</a:t>
                      </a:r>
                      <a:endParaRPr lang="en-US" dirty="0"/>
                    </a:p>
                  </a:txBody>
                  <a:tcPr/>
                </a:tc>
                <a:tc>
                  <a:txBody>
                    <a:bodyPr/>
                    <a:lstStyle/>
                    <a:p>
                      <a:r>
                        <a:rPr lang="en-US" dirty="0" smtClean="0"/>
                        <a:t>$3.49</a:t>
                      </a:r>
                      <a:endParaRPr lang="en-US" dirty="0"/>
                    </a:p>
                  </a:txBody>
                  <a:tcPr/>
                </a:tc>
                <a:tc>
                  <a:txBody>
                    <a:bodyPr/>
                    <a:lstStyle/>
                    <a:p>
                      <a:r>
                        <a:rPr lang="en-US" dirty="0" smtClean="0"/>
                        <a:t>$349</a:t>
                      </a:r>
                      <a:endParaRPr lang="en-US" dirty="0"/>
                    </a:p>
                  </a:txBody>
                  <a:tcPr/>
                </a:tc>
                <a:tc>
                  <a:txBody>
                    <a:bodyPr/>
                    <a:lstStyle/>
                    <a:p>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$349</a:t>
                      </a:r>
                    </a:p>
                  </a:txBody>
                  <a:tcPr/>
                </a:tc>
              </a:tr>
              <a:tr h="382011">
                <a:tc>
                  <a:txBody>
                    <a:bodyPr/>
                    <a:lstStyle/>
                    <a:p>
                      <a:r>
                        <a:rPr lang="en-US" dirty="0" smtClean="0"/>
                        <a:t>Processing</a:t>
                      </a:r>
                      <a:endParaRPr lang="en-US" dirty="0"/>
                    </a:p>
                  </a:txBody>
                  <a:tcPr/>
                </a:tc>
                <a:tc>
                  <a:txBody>
                    <a:bodyPr/>
                    <a:lstStyle/>
                    <a:p>
                      <a:r>
                        <a:rPr lang="en-US" dirty="0" smtClean="0"/>
                        <a:t>16.67 hrs</a:t>
                      </a:r>
                      <a:endParaRPr lang="en-US" dirty="0"/>
                    </a:p>
                  </a:txBody>
                  <a:tcPr/>
                </a:tc>
                <a:tc>
                  <a:txBody>
                    <a:bodyPr/>
                    <a:lstStyle/>
                    <a:p>
                      <a:r>
                        <a:rPr lang="en-US" dirty="0" smtClean="0"/>
                        <a:t>$52</a:t>
                      </a:r>
                      <a:endParaRPr lang="en-US" dirty="0"/>
                    </a:p>
                  </a:txBody>
                  <a:tcPr/>
                </a:tc>
                <a:tc>
                  <a:txBody>
                    <a:bodyPr/>
                    <a:lstStyle/>
                    <a:p>
                      <a:r>
                        <a:rPr lang="en-US" dirty="0" smtClean="0"/>
                        <a:t>$866.67</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$333.33</a:t>
                      </a:r>
                    </a:p>
                  </a:txBody>
                  <a:tcPr/>
                </a:tc>
              </a:tr>
              <a:tr h="382011">
                <a:tc>
                  <a:txBody>
                    <a:bodyPr/>
                    <a:lstStyle/>
                    <a:p>
                      <a:r>
                        <a:rPr lang="en-US" dirty="0" smtClean="0"/>
                        <a:t>Total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$8568.13</a:t>
                      </a:r>
                      <a:endParaRPr lang="en-US" dirty="0"/>
                    </a:p>
                  </a:txBody>
                  <a:tcPr/>
                </a:tc>
              </a:tr>
            </a:tbl>
          </a:graphicData>
        </a:graphic>
      </p:graphicFrame>
      <p:sp>
        <p:nvSpPr>
          <p:cNvPr id="7" name="Content Placeholder 2"/>
          <p:cNvSpPr>
            <a:spLocks noGrp="1"/>
          </p:cNvSpPr>
          <p:nvPr>
            <p:ph idx="1"/>
          </p:nvPr>
        </p:nvSpPr>
        <p:spPr>
          <a:xfrm>
            <a:off x="457200" y="6019800"/>
            <a:ext cx="8229600" cy="609600"/>
          </a:xfrm>
        </p:spPr>
        <p:txBody>
          <a:bodyPr>
            <a:normAutofit/>
          </a:bodyPr>
          <a:lstStyle/>
          <a:p>
            <a:pPr>
              <a:buNone/>
            </a:pPr>
            <a:r>
              <a:rPr lang="en-US" dirty="0" smtClean="0"/>
              <a:t>Unit Cost: $85.68</a:t>
            </a:r>
          </a:p>
          <a:p>
            <a:pPr lvl="2">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a:t>
            </a:r>
            <a:endParaRPr lang="en-US" dirty="0"/>
          </a:p>
        </p:txBody>
      </p:sp>
      <p:sp>
        <p:nvSpPr>
          <p:cNvPr id="3" name="Content Placeholder 2"/>
          <p:cNvSpPr>
            <a:spLocks noGrp="1"/>
          </p:cNvSpPr>
          <p:nvPr>
            <p:ph idx="1"/>
          </p:nvPr>
        </p:nvSpPr>
        <p:spPr/>
        <p:txBody>
          <a:bodyPr/>
          <a:lstStyle/>
          <a:p>
            <a:r>
              <a:rPr lang="en-US" dirty="0" smtClean="0"/>
              <a:t>Internal microphone</a:t>
            </a:r>
          </a:p>
          <a:p>
            <a:r>
              <a:rPr lang="en-US" dirty="0" smtClean="0"/>
              <a:t>External microphone</a:t>
            </a:r>
          </a:p>
          <a:p>
            <a:r>
              <a:rPr lang="en-US" dirty="0" smtClean="0"/>
              <a:t>A-weighted filter</a:t>
            </a:r>
          </a:p>
          <a:p>
            <a:r>
              <a:rPr lang="en-US" dirty="0" smtClean="0"/>
              <a:t>Batteries</a:t>
            </a:r>
            <a:endParaRPr lang="en-US" dirty="0"/>
          </a:p>
        </p:txBody>
      </p:sp>
      <p:pic>
        <p:nvPicPr>
          <p:cNvPr id="45060" name="Picture 4" descr="C:\Users\Amanda\AppData\Local\Microsoft\Windows\Temporary Internet Files\Content.IE5\KJSEB0BZ\OutputDiagram.gif"/>
          <p:cNvPicPr>
            <a:picLocks noChangeAspect="1" noChangeArrowheads="1"/>
          </p:cNvPicPr>
          <p:nvPr/>
        </p:nvPicPr>
        <p:blipFill>
          <a:blip r:embed="rId3" cstate="print"/>
          <a:srcRect/>
          <a:stretch>
            <a:fillRect/>
          </a:stretch>
        </p:blipFill>
        <p:spPr bwMode="auto">
          <a:xfrm>
            <a:off x="4114800" y="1600200"/>
            <a:ext cx="4267200" cy="504305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Analysis</a:t>
            </a:r>
            <a:endParaRPr lang="en-US" dirty="0"/>
          </a:p>
        </p:txBody>
      </p:sp>
      <p:sp>
        <p:nvSpPr>
          <p:cNvPr id="3" name="Content Placeholder 2"/>
          <p:cNvSpPr>
            <a:spLocks noGrp="1"/>
          </p:cNvSpPr>
          <p:nvPr>
            <p:ph idx="1"/>
          </p:nvPr>
        </p:nvSpPr>
        <p:spPr>
          <a:xfrm>
            <a:off x="457200" y="1935480"/>
            <a:ext cx="8229600" cy="731520"/>
          </a:xfrm>
        </p:spPr>
        <p:txBody>
          <a:bodyPr/>
          <a:lstStyle/>
          <a:p>
            <a:r>
              <a:rPr lang="en-US" dirty="0" smtClean="0"/>
              <a:t>A-weighted filter</a:t>
            </a:r>
            <a:endParaRPr lang="en-US" dirty="0"/>
          </a:p>
        </p:txBody>
      </p:sp>
      <p:pic>
        <p:nvPicPr>
          <p:cNvPr id="4" name="Picture 3"/>
          <p:cNvPicPr/>
          <p:nvPr/>
        </p:nvPicPr>
        <p:blipFill rotWithShape="1">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0727"/>
          <a:stretch/>
        </p:blipFill>
        <p:spPr bwMode="auto">
          <a:xfrm>
            <a:off x="838200" y="2743200"/>
            <a:ext cx="7543800" cy="35814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Requirements</a:t>
            </a:r>
            <a:endParaRPr lang="en-US" dirty="0"/>
          </a:p>
        </p:txBody>
      </p:sp>
      <p:sp>
        <p:nvSpPr>
          <p:cNvPr id="3" name="Content Placeholder 2"/>
          <p:cNvSpPr>
            <a:spLocks noGrp="1"/>
          </p:cNvSpPr>
          <p:nvPr>
            <p:ph idx="1"/>
          </p:nvPr>
        </p:nvSpPr>
        <p:spPr>
          <a:xfrm>
            <a:off x="457200" y="1935480"/>
            <a:ext cx="8229600" cy="1722120"/>
          </a:xfrm>
        </p:spPr>
        <p:txBody>
          <a:bodyPr>
            <a:normAutofit/>
          </a:bodyPr>
          <a:lstStyle/>
          <a:p>
            <a:r>
              <a:rPr lang="en-US" dirty="0" smtClean="0"/>
              <a:t>Interfaces with Android </a:t>
            </a:r>
            <a:r>
              <a:rPr lang="en-US" dirty="0" err="1" smtClean="0"/>
              <a:t>smartphone</a:t>
            </a:r>
            <a:endParaRPr lang="en-US" dirty="0" smtClean="0"/>
          </a:p>
          <a:p>
            <a:r>
              <a:rPr lang="en-US" dirty="0" smtClean="0"/>
              <a:t>Permeating noise calculated in real time</a:t>
            </a:r>
          </a:p>
          <a:p>
            <a:r>
              <a:rPr lang="en-US" dirty="0" smtClean="0"/>
              <a:t>Environment with controlled SNR</a:t>
            </a:r>
            <a:endParaRPr lang="en-US" dirty="0"/>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4343400"/>
            <a:ext cx="4838700" cy="7715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Analysis</a:t>
            </a:r>
            <a:endParaRPr lang="en-US" dirty="0"/>
          </a:p>
        </p:txBody>
      </p:sp>
      <p:sp>
        <p:nvSpPr>
          <p:cNvPr id="3" name="Content Placeholder 2"/>
          <p:cNvSpPr>
            <a:spLocks noGrp="1"/>
          </p:cNvSpPr>
          <p:nvPr>
            <p:ph idx="1"/>
          </p:nvPr>
        </p:nvSpPr>
        <p:spPr>
          <a:xfrm>
            <a:off x="457200" y="1935480"/>
            <a:ext cx="8229600" cy="731520"/>
          </a:xfrm>
        </p:spPr>
        <p:txBody>
          <a:bodyPr/>
          <a:lstStyle/>
          <a:p>
            <a:r>
              <a:rPr lang="en-US" dirty="0" smtClean="0"/>
              <a:t>A-weighted filter</a:t>
            </a:r>
            <a:endParaRPr lang="en-US"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3704" r="7407" b="50000"/>
          <a:stretch>
            <a:fillRect/>
          </a:stretch>
        </p:blipFill>
        <p:spPr bwMode="auto">
          <a:xfrm>
            <a:off x="152400" y="2895600"/>
            <a:ext cx="4343400" cy="3048000"/>
          </a:xfrm>
          <a:prstGeom prst="rect">
            <a:avLst/>
          </a:prstGeom>
          <a:noFill/>
          <a:ln>
            <a:noFill/>
          </a:ln>
        </p:spPr>
      </p:pic>
      <p:pic>
        <p:nvPicPr>
          <p:cNvPr id="6" name="Picture 5"/>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852" t="50000" r="5556"/>
          <a:stretch>
            <a:fillRect/>
          </a:stretch>
        </p:blipFill>
        <p:spPr bwMode="auto">
          <a:xfrm>
            <a:off x="4419600" y="2895600"/>
            <a:ext cx="4648200" cy="31242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Analysis</a:t>
            </a:r>
            <a:endParaRPr lang="en-US" dirty="0"/>
          </a:p>
        </p:txBody>
      </p:sp>
      <p:sp>
        <p:nvSpPr>
          <p:cNvPr id="3" name="Content Placeholder 2"/>
          <p:cNvSpPr>
            <a:spLocks noGrp="1"/>
          </p:cNvSpPr>
          <p:nvPr>
            <p:ph idx="1"/>
          </p:nvPr>
        </p:nvSpPr>
        <p:spPr>
          <a:xfrm>
            <a:off x="457200" y="1935480"/>
            <a:ext cx="8229600" cy="3931920"/>
          </a:xfrm>
        </p:spPr>
        <p:txBody>
          <a:bodyPr/>
          <a:lstStyle/>
          <a:p>
            <a:r>
              <a:rPr lang="en-US" dirty="0" smtClean="0"/>
              <a:t>Internal Microphone</a:t>
            </a:r>
          </a:p>
          <a:p>
            <a:pPr lvl="1"/>
            <a:r>
              <a:rPr lang="en-US" dirty="0" smtClean="0"/>
              <a:t>MP34DT01TR surface-mounting MEMS microphone</a:t>
            </a:r>
          </a:p>
          <a:p>
            <a:r>
              <a:rPr lang="en-US" dirty="0" smtClean="0"/>
              <a:t>External Microphone</a:t>
            </a:r>
          </a:p>
          <a:p>
            <a:pPr lvl="1"/>
            <a:r>
              <a:rPr lang="en-US" dirty="0" smtClean="0"/>
              <a:t>CME-1538-100LB </a:t>
            </a:r>
            <a:r>
              <a:rPr lang="en-US" dirty="0" err="1" smtClean="0"/>
              <a:t>electret</a:t>
            </a:r>
            <a:r>
              <a:rPr lang="en-US" dirty="0" smtClean="0"/>
              <a:t> microphone</a:t>
            </a:r>
            <a:endParaRPr lang="en-US" dirty="0"/>
          </a:p>
        </p:txBody>
      </p:sp>
      <p:pic>
        <p:nvPicPr>
          <p:cNvPr id="7" name="Picture 2" descr="http://media.digikey.com/Photos/CUI%20Photos/CME-1538-100LB.jpg"/>
          <p:cNvPicPr>
            <a:picLocks noChangeAspect="1" noChangeArrowheads="1"/>
          </p:cNvPicPr>
          <p:nvPr/>
        </p:nvPicPr>
        <p:blipFill>
          <a:blip r:embed="rId3" cstate="print"/>
          <a:srcRect t="7500" r="12500" b="20000"/>
          <a:stretch>
            <a:fillRect/>
          </a:stretch>
        </p:blipFill>
        <p:spPr bwMode="auto">
          <a:xfrm>
            <a:off x="762000" y="3886200"/>
            <a:ext cx="2758966" cy="2286000"/>
          </a:xfrm>
          <a:prstGeom prst="rect">
            <a:avLst/>
          </a:prstGeom>
          <a:noFill/>
        </p:spPr>
      </p:pic>
      <p:pic>
        <p:nvPicPr>
          <p:cNvPr id="8" name="Picture 7" descr="MEMS-Microphone"/>
          <p:cNvPicPr>
            <a:picLocks noChangeAspect="1"/>
          </p:cNvPicPr>
          <p:nvPr/>
        </p:nvPicPr>
        <p:blipFill>
          <a:blip r:embed="rId4" cstate="print"/>
          <a:srcRect b="33585"/>
          <a:stretch>
            <a:fillRect/>
          </a:stretch>
        </p:blipFill>
        <p:spPr bwMode="auto">
          <a:xfrm>
            <a:off x="4876800" y="4226560"/>
            <a:ext cx="3200399" cy="1564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Analysis</a:t>
            </a:r>
            <a:endParaRPr lang="en-US" dirty="0"/>
          </a:p>
        </p:txBody>
      </p:sp>
      <p:sp>
        <p:nvSpPr>
          <p:cNvPr id="3" name="Content Placeholder 2"/>
          <p:cNvSpPr>
            <a:spLocks noGrp="1"/>
          </p:cNvSpPr>
          <p:nvPr>
            <p:ph idx="1"/>
          </p:nvPr>
        </p:nvSpPr>
        <p:spPr>
          <a:xfrm>
            <a:off x="457200" y="1935480"/>
            <a:ext cx="4114800" cy="1645920"/>
          </a:xfrm>
        </p:spPr>
        <p:txBody>
          <a:bodyPr>
            <a:normAutofit/>
          </a:bodyPr>
          <a:lstStyle/>
          <a:p>
            <a:r>
              <a:rPr lang="en-US" dirty="0" err="1" smtClean="0"/>
              <a:t>Electret</a:t>
            </a:r>
            <a:endParaRPr lang="en-US" dirty="0" smtClean="0"/>
          </a:p>
          <a:p>
            <a:pPr lvl="1"/>
            <a:r>
              <a:rPr lang="en-US" dirty="0" smtClean="0"/>
              <a:t>Sensitivity: -38</a:t>
            </a:r>
            <a:r>
              <a:rPr lang="en-US" dirty="0" smtClean="0">
                <a:sym typeface="Symbol"/>
              </a:rPr>
              <a:t>3 dB</a:t>
            </a:r>
            <a:endParaRPr lang="en-US" dirty="0" smtClean="0"/>
          </a:p>
          <a:p>
            <a:pPr lvl="1"/>
            <a:r>
              <a:rPr lang="en-US" dirty="0" smtClean="0"/>
              <a:t>Maximum sound: N/A</a:t>
            </a:r>
          </a:p>
        </p:txBody>
      </p:sp>
      <p:sp>
        <p:nvSpPr>
          <p:cNvPr id="8" name="Content Placeholder 2"/>
          <p:cNvSpPr txBox="1">
            <a:spLocks/>
          </p:cNvSpPr>
          <p:nvPr/>
        </p:nvSpPr>
        <p:spPr>
          <a:xfrm>
            <a:off x="4267200" y="1981200"/>
            <a:ext cx="4419600" cy="1600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MEMS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Sensitivity: -26</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Symbol"/>
              </a:rPr>
              <a:t>3 dB</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Maximum sound:</a:t>
            </a:r>
            <a:r>
              <a:rPr kumimoji="0" lang="en-US" sz="2400" b="0" i="0" u="none" strike="noStrike" kern="1200" cap="none" spc="0" normalizeH="0" noProof="0" dirty="0" smtClean="0">
                <a:ln>
                  <a:noFill/>
                </a:ln>
                <a:solidFill>
                  <a:schemeClr val="tx1"/>
                </a:solidFill>
                <a:effectLst/>
                <a:uLnTx/>
                <a:uFillTx/>
                <a:latin typeface="+mn-lt"/>
                <a:ea typeface="+mn-ea"/>
                <a:cs typeface="+mn-cs"/>
              </a:rPr>
              <a:t> 120 dB SPL</a:t>
            </a: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3657600"/>
            <a:ext cx="2309024" cy="685800"/>
          </a:xfrm>
          <a:prstGeom prst="rect">
            <a:avLst/>
          </a:prstGeom>
          <a:noFill/>
        </p:spPr>
      </p:pic>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86967" y="4267199"/>
            <a:ext cx="2137833" cy="632131"/>
          </a:xfrm>
          <a:prstGeom prst="rect">
            <a:avLst/>
          </a:prstGeom>
          <a:noFill/>
        </p:spPr>
      </p:pic>
      <p:sp>
        <p:nvSpPr>
          <p:cNvPr id="60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53753" y="4876800"/>
            <a:ext cx="2552047" cy="628362"/>
          </a:xfrm>
          <a:prstGeom prst="rect">
            <a:avLst/>
          </a:prstGeom>
          <a:noFill/>
        </p:spPr>
      </p:pic>
      <p:sp>
        <p:nvSpPr>
          <p:cNvPr id="14" name="TextBox 13"/>
          <p:cNvSpPr txBox="1"/>
          <p:nvPr/>
        </p:nvSpPr>
        <p:spPr>
          <a:xfrm>
            <a:off x="4343400" y="3745468"/>
            <a:ext cx="1219200" cy="369332"/>
          </a:xfrm>
          <a:prstGeom prst="rect">
            <a:avLst/>
          </a:prstGeom>
          <a:noFill/>
        </p:spPr>
        <p:txBody>
          <a:bodyPr wrap="square" rtlCol="0">
            <a:spAutoFit/>
          </a:bodyPr>
          <a:lstStyle/>
          <a:p>
            <a:r>
              <a:rPr lang="en-US" dirty="0" smtClean="0"/>
              <a:t>94 dB SPL</a:t>
            </a:r>
            <a:endParaRPr lang="en-US" dirty="0"/>
          </a:p>
        </p:txBody>
      </p:sp>
      <p:sp>
        <p:nvSpPr>
          <p:cNvPr id="15" name="TextBox 14"/>
          <p:cNvSpPr txBox="1"/>
          <p:nvPr/>
        </p:nvSpPr>
        <p:spPr>
          <a:xfrm>
            <a:off x="4343400" y="4355068"/>
            <a:ext cx="1219200" cy="369332"/>
          </a:xfrm>
          <a:prstGeom prst="rect">
            <a:avLst/>
          </a:prstGeom>
          <a:noFill/>
        </p:spPr>
        <p:txBody>
          <a:bodyPr wrap="square" rtlCol="0">
            <a:spAutoFit/>
          </a:bodyPr>
          <a:lstStyle/>
          <a:p>
            <a:r>
              <a:rPr lang="en-US" dirty="0" smtClean="0"/>
              <a:t>97 dB peak</a:t>
            </a:r>
            <a:endParaRPr lang="en-US" dirty="0"/>
          </a:p>
        </p:txBody>
      </p:sp>
      <p:sp>
        <p:nvSpPr>
          <p:cNvPr id="16" name="TextBox 15"/>
          <p:cNvSpPr txBox="1"/>
          <p:nvPr/>
        </p:nvSpPr>
        <p:spPr>
          <a:xfrm>
            <a:off x="4191000" y="4964668"/>
            <a:ext cx="1371600" cy="369332"/>
          </a:xfrm>
          <a:prstGeom prst="rect">
            <a:avLst/>
          </a:prstGeom>
          <a:noFill/>
        </p:spPr>
        <p:txBody>
          <a:bodyPr wrap="square" rtlCol="0">
            <a:spAutoFit/>
          </a:bodyPr>
          <a:lstStyle/>
          <a:p>
            <a:r>
              <a:rPr lang="en-US" dirty="0" smtClean="0"/>
              <a:t>120 dB peak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Analysis</a:t>
            </a:r>
            <a:endParaRPr lang="en-US" dirty="0"/>
          </a:p>
        </p:txBody>
      </p:sp>
      <p:sp>
        <p:nvSpPr>
          <p:cNvPr id="3" name="Content Placeholder 2"/>
          <p:cNvSpPr>
            <a:spLocks noGrp="1"/>
          </p:cNvSpPr>
          <p:nvPr>
            <p:ph idx="1"/>
          </p:nvPr>
        </p:nvSpPr>
        <p:spPr>
          <a:xfrm>
            <a:off x="457200" y="1935480"/>
            <a:ext cx="8229600" cy="3779520"/>
          </a:xfrm>
        </p:spPr>
        <p:txBody>
          <a:bodyPr>
            <a:normAutofit/>
          </a:bodyPr>
          <a:lstStyle/>
          <a:p>
            <a:r>
              <a:rPr lang="en-US" dirty="0" smtClean="0"/>
              <a:t>Power Considerations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Duracell 3 V 180 MAH coin battery</a:t>
            </a:r>
          </a:p>
        </p:txBody>
      </p:sp>
      <p:pic>
        <p:nvPicPr>
          <p:cNvPr id="59394" name="Picture 2"/>
          <p:cNvPicPr>
            <a:picLocks noChangeAspect="1" noChangeArrowheads="1"/>
          </p:cNvPicPr>
          <p:nvPr/>
        </p:nvPicPr>
        <p:blipFill>
          <a:blip r:embed="rId3" cstate="print"/>
          <a:srcRect l="15000" t="53333" r="17500" b="24444"/>
          <a:stretch>
            <a:fillRect/>
          </a:stretch>
        </p:blipFill>
        <p:spPr bwMode="auto">
          <a:xfrm>
            <a:off x="457200" y="2667000"/>
            <a:ext cx="8229600" cy="152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Details</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dirty="0" smtClean="0"/>
              <a:t>Internal Microphone</a:t>
            </a:r>
          </a:p>
          <a:p>
            <a:pPr lvl="1"/>
            <a:r>
              <a:rPr lang="en-US" dirty="0" smtClean="0">
                <a:latin typeface="+mj-lt"/>
              </a:rPr>
              <a:t>MP34DT01TR</a:t>
            </a:r>
            <a:r>
              <a:rPr lang="en-US" dirty="0" smtClean="0"/>
              <a:t> MEMS Microphone</a:t>
            </a:r>
          </a:p>
          <a:p>
            <a:pPr lvl="2">
              <a:defRPr/>
            </a:pPr>
            <a:r>
              <a:rPr lang="en-US" dirty="0" smtClean="0"/>
              <a:t> 4mm x 3mm x 1.1mm</a:t>
            </a:r>
          </a:p>
          <a:p>
            <a:pPr lvl="2">
              <a:defRPr/>
            </a:pPr>
            <a:r>
              <a:rPr lang="en-US" dirty="0" smtClean="0"/>
              <a:t>20Hz-20kHz</a:t>
            </a:r>
          </a:p>
          <a:p>
            <a:pPr lvl="2"/>
            <a:r>
              <a:rPr lang="en-US" dirty="0" err="1" smtClean="0"/>
              <a:t>Digi</a:t>
            </a:r>
            <a:r>
              <a:rPr lang="en-US" dirty="0" smtClean="0"/>
              <a:t>-Key (</a:t>
            </a:r>
            <a:r>
              <a:rPr lang="en-US" dirty="0" smtClean="0">
                <a:latin typeface="+mj-lt"/>
              </a:rPr>
              <a:t>497-12016-1-ND</a:t>
            </a:r>
            <a:r>
              <a:rPr lang="en-US" dirty="0" smtClean="0"/>
              <a:t>)</a:t>
            </a:r>
          </a:p>
          <a:p>
            <a:r>
              <a:rPr lang="en-US" dirty="0" smtClean="0"/>
              <a:t>External Microphone</a:t>
            </a:r>
          </a:p>
          <a:p>
            <a:pPr lvl="1"/>
            <a:r>
              <a:rPr lang="en-US" dirty="0" smtClean="0">
                <a:latin typeface="+mj-lt"/>
              </a:rPr>
              <a:t>CME-1538-100LB</a:t>
            </a:r>
            <a:r>
              <a:rPr lang="en-US" dirty="0" smtClean="0"/>
              <a:t> </a:t>
            </a:r>
            <a:r>
              <a:rPr lang="en-US" dirty="0" err="1" smtClean="0"/>
              <a:t>Electret</a:t>
            </a:r>
            <a:r>
              <a:rPr lang="en-US" dirty="0" smtClean="0"/>
              <a:t> Condenser Microphone</a:t>
            </a:r>
          </a:p>
          <a:p>
            <a:pPr lvl="2"/>
            <a:r>
              <a:rPr lang="en-US" dirty="0" smtClean="0"/>
              <a:t>4mm d, 2.9mm h</a:t>
            </a:r>
          </a:p>
          <a:p>
            <a:pPr lvl="2"/>
            <a:r>
              <a:rPr lang="en-US" dirty="0" smtClean="0"/>
              <a:t>20Hz-20kHz</a:t>
            </a:r>
          </a:p>
          <a:p>
            <a:pPr lvl="2"/>
            <a:r>
              <a:rPr lang="en-US" dirty="0" err="1" smtClean="0"/>
              <a:t>Digi</a:t>
            </a:r>
            <a:r>
              <a:rPr lang="en-US" dirty="0" smtClean="0"/>
              <a:t>-Key(</a:t>
            </a:r>
            <a:r>
              <a:rPr lang="en-US" dirty="0" smtClean="0">
                <a:latin typeface="+mj-lt"/>
              </a:rPr>
              <a:t>102-2190-ND</a:t>
            </a:r>
            <a:r>
              <a:rPr lang="en-US" dirty="0" smtClean="0"/>
              <a:t>)</a:t>
            </a:r>
          </a:p>
          <a:p>
            <a:pPr lvl="2"/>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Details</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r>
              <a:rPr lang="en-US" dirty="0" smtClean="0"/>
              <a:t>PCB Board</a:t>
            </a:r>
          </a:p>
        </p:txBody>
      </p:sp>
      <p:pic>
        <p:nvPicPr>
          <p:cNvPr id="4" name="Picture 3"/>
          <p:cNvPicPr>
            <a:picLocks noChangeAspect="1"/>
          </p:cNvPicPr>
          <p:nvPr/>
        </p:nvPicPr>
        <p:blipFill>
          <a:blip r:embed="rId3" cstate="print"/>
          <a:srcRect l="55802" t="53039" r="18081" b="20942"/>
          <a:stretch>
            <a:fillRect/>
          </a:stretch>
        </p:blipFill>
        <p:spPr bwMode="auto">
          <a:xfrm>
            <a:off x="1752600" y="2602654"/>
            <a:ext cx="5486400" cy="3413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 Manufacturing</a:t>
            </a:r>
            <a:endParaRPr lang="en-US" dirty="0"/>
          </a:p>
        </p:txBody>
      </p:sp>
      <p:graphicFrame>
        <p:nvGraphicFramePr>
          <p:cNvPr id="6" name="Table 5"/>
          <p:cNvGraphicFramePr>
            <a:graphicFrameLocks noGrp="1"/>
          </p:cNvGraphicFramePr>
          <p:nvPr/>
        </p:nvGraphicFramePr>
        <p:xfrm>
          <a:off x="1676400" y="1898184"/>
          <a:ext cx="5562600" cy="3740616"/>
        </p:xfrm>
        <a:graphic>
          <a:graphicData uri="http://schemas.openxmlformats.org/drawingml/2006/table">
            <a:tbl>
              <a:tblPr firstRow="1" bandRow="1">
                <a:tableStyleId>{5C22544A-7EE6-4342-B048-85BDC9FD1C3A}</a:tableStyleId>
              </a:tblPr>
              <a:tblGrid>
                <a:gridCol w="1564481"/>
                <a:gridCol w="1564481"/>
                <a:gridCol w="1197505"/>
                <a:gridCol w="1236133"/>
              </a:tblGrid>
              <a:tr h="457200">
                <a:tc>
                  <a:txBody>
                    <a:bodyPr/>
                    <a:lstStyle/>
                    <a:p>
                      <a:r>
                        <a:rPr lang="en-US" dirty="0" smtClean="0"/>
                        <a:t>Part</a:t>
                      </a:r>
                      <a:endParaRPr lang="en-US" dirty="0"/>
                    </a:p>
                  </a:txBody>
                  <a:tcPr/>
                </a:tc>
                <a:tc>
                  <a:txBody>
                    <a:bodyPr/>
                    <a:lstStyle/>
                    <a:p>
                      <a:r>
                        <a:rPr lang="en-US" dirty="0" smtClean="0"/>
                        <a:t> Price</a:t>
                      </a:r>
                      <a:endParaRPr lang="en-US" dirty="0"/>
                    </a:p>
                  </a:txBody>
                  <a:tcPr/>
                </a:tc>
                <a:tc>
                  <a:txBody>
                    <a:bodyPr/>
                    <a:lstStyle/>
                    <a:p>
                      <a:r>
                        <a:rPr lang="en-US" dirty="0" smtClean="0"/>
                        <a:t>Unit Price</a:t>
                      </a:r>
                      <a:endParaRPr lang="en-US" dirty="0"/>
                    </a:p>
                  </a:txBody>
                  <a:tcPr/>
                </a:tc>
                <a:tc>
                  <a:txBody>
                    <a:bodyPr/>
                    <a:lstStyle/>
                    <a:p>
                      <a:r>
                        <a:rPr lang="en-US" dirty="0" smtClean="0"/>
                        <a:t>Lead Time</a:t>
                      </a:r>
                      <a:endParaRPr lang="en-US" dirty="0"/>
                    </a:p>
                  </a:txBody>
                  <a:tcPr/>
                </a:tc>
              </a:tr>
              <a:tr h="410427">
                <a:tc>
                  <a:txBody>
                    <a:bodyPr/>
                    <a:lstStyle/>
                    <a:p>
                      <a:r>
                        <a:rPr lang="en-US" dirty="0" smtClean="0"/>
                        <a:t>Printing</a:t>
                      </a:r>
                      <a:endParaRPr lang="en-US" dirty="0"/>
                    </a:p>
                  </a:txBody>
                  <a:tcPr/>
                </a:tc>
                <a:tc>
                  <a:txBody>
                    <a:bodyPr/>
                    <a:lstStyle/>
                    <a:p>
                      <a:r>
                        <a:rPr lang="en-US" dirty="0" smtClean="0"/>
                        <a:t>$2034</a:t>
                      </a:r>
                      <a:endParaRPr lang="en-US" dirty="0"/>
                    </a:p>
                  </a:txBody>
                  <a:tcPr/>
                </a:tc>
                <a:tc>
                  <a:txBody>
                    <a:bodyPr/>
                    <a:lstStyle/>
                    <a:p>
                      <a:r>
                        <a:rPr lang="en-US" dirty="0" smtClean="0"/>
                        <a:t>$20.34</a:t>
                      </a:r>
                      <a:endParaRPr lang="en-US" dirty="0"/>
                    </a:p>
                  </a:txBody>
                  <a:tcPr/>
                </a:tc>
                <a:tc>
                  <a:txBody>
                    <a:bodyPr/>
                    <a:lstStyle/>
                    <a:p>
                      <a:r>
                        <a:rPr lang="en-US" dirty="0" smtClean="0"/>
                        <a:t>7 days</a:t>
                      </a:r>
                      <a:endParaRPr lang="en-US" dirty="0"/>
                    </a:p>
                  </a:txBody>
                  <a:tcPr/>
                </a:tc>
              </a:tr>
              <a:tr h="410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Assembly</a:t>
                      </a:r>
                    </a:p>
                  </a:txBody>
                  <a:tcPr/>
                </a:tc>
                <a:tc>
                  <a:txBody>
                    <a:bodyPr/>
                    <a:lstStyle/>
                    <a:p>
                      <a:r>
                        <a:rPr lang="en-US" dirty="0" smtClean="0"/>
                        <a:t>$3362</a:t>
                      </a:r>
                      <a:endParaRPr lang="en-US" dirty="0"/>
                    </a:p>
                  </a:txBody>
                  <a:tcPr/>
                </a:tc>
                <a:tc>
                  <a:txBody>
                    <a:bodyPr/>
                    <a:lstStyle/>
                    <a:p>
                      <a:r>
                        <a:rPr lang="en-US" dirty="0" smtClean="0"/>
                        <a:t>$33.62</a:t>
                      </a:r>
                      <a:endParaRPr lang="en-US" dirty="0"/>
                    </a:p>
                  </a:txBody>
                  <a:tcPr/>
                </a:tc>
                <a:tc>
                  <a:txBody>
                    <a:bodyPr/>
                    <a:lstStyle/>
                    <a:p>
                      <a:r>
                        <a:rPr lang="en-US" dirty="0" smtClean="0"/>
                        <a:t>10 days</a:t>
                      </a:r>
                      <a:endParaRPr lang="en-US" dirty="0"/>
                    </a:p>
                  </a:txBody>
                  <a:tcPr/>
                </a:tc>
              </a:tr>
              <a:tr h="410427">
                <a:tc>
                  <a:txBody>
                    <a:bodyPr/>
                    <a:lstStyle/>
                    <a:p>
                      <a:r>
                        <a:rPr lang="en-US" dirty="0" smtClean="0"/>
                        <a:t>Components</a:t>
                      </a:r>
                      <a:endParaRPr lang="en-US" dirty="0"/>
                    </a:p>
                  </a:txBody>
                  <a:tcPr/>
                </a:tc>
                <a:tc>
                  <a:txBody>
                    <a:bodyPr/>
                    <a:lstStyle/>
                    <a:p>
                      <a:r>
                        <a:rPr lang="en-US" dirty="0" smtClean="0"/>
                        <a:t>$1244</a:t>
                      </a:r>
                      <a:endParaRPr lang="en-US" dirty="0"/>
                    </a:p>
                  </a:txBody>
                  <a:tcPr/>
                </a:tc>
                <a:tc>
                  <a:txBody>
                    <a:bodyPr/>
                    <a:lstStyle/>
                    <a:p>
                      <a:r>
                        <a:rPr lang="en-US" dirty="0" smtClean="0"/>
                        <a:t>$12.44</a:t>
                      </a:r>
                      <a:endParaRPr lang="en-US" dirty="0"/>
                    </a:p>
                  </a:txBody>
                  <a:tcPr/>
                </a:tc>
                <a:tc>
                  <a:txBody>
                    <a:bodyPr/>
                    <a:lstStyle/>
                    <a:p>
                      <a:r>
                        <a:rPr lang="en-US" dirty="0" smtClean="0"/>
                        <a:t>12 weeks</a:t>
                      </a:r>
                      <a:endParaRPr lang="en-US" dirty="0"/>
                    </a:p>
                  </a:txBody>
                  <a:tcPr/>
                </a:tc>
              </a:tr>
              <a:tr h="410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a:t>
                      </a:r>
                      <a:r>
                        <a:rPr lang="en-US" baseline="0" dirty="0" smtClean="0"/>
                        <a:t> Amp</a:t>
                      </a:r>
                    </a:p>
                  </a:txBody>
                  <a:tcPr/>
                </a:tc>
                <a:tc>
                  <a:txBody>
                    <a:bodyPr/>
                    <a:lstStyle/>
                    <a:p>
                      <a:r>
                        <a:rPr lang="en-US" dirty="0" smtClean="0"/>
                        <a:t>$463.36</a:t>
                      </a:r>
                      <a:endParaRPr lang="en-US" dirty="0"/>
                    </a:p>
                  </a:txBody>
                  <a:tcPr/>
                </a:tc>
                <a:tc>
                  <a:txBody>
                    <a:bodyPr/>
                    <a:lstStyle/>
                    <a:p>
                      <a:r>
                        <a:rPr lang="en-US" dirty="0" smtClean="0"/>
                        <a:t>$4.63</a:t>
                      </a:r>
                      <a:endParaRPr lang="en-US" dirty="0"/>
                    </a:p>
                  </a:txBody>
                  <a:tcPr/>
                </a:tc>
                <a:tc>
                  <a:txBody>
                    <a:bodyPr/>
                    <a:lstStyle/>
                    <a:p>
                      <a:r>
                        <a:rPr lang="en-US" dirty="0" smtClean="0"/>
                        <a:t>3 days</a:t>
                      </a:r>
                      <a:endParaRPr lang="en-US" dirty="0"/>
                    </a:p>
                  </a:txBody>
                  <a:tcPr/>
                </a:tc>
              </a:tr>
              <a:tr h="410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Electret</a:t>
                      </a:r>
                      <a:r>
                        <a:rPr lang="en-US" baseline="0" dirty="0" smtClean="0"/>
                        <a:t> </a:t>
                      </a:r>
                      <a:r>
                        <a:rPr lang="en-US" baseline="0" dirty="0" err="1" smtClean="0"/>
                        <a:t>mic</a:t>
                      </a:r>
                      <a:endParaRPr lang="en-US" dirty="0" smtClean="0"/>
                    </a:p>
                  </a:txBody>
                  <a:tcPr/>
                </a:tc>
                <a:tc>
                  <a:txBody>
                    <a:bodyPr/>
                    <a:lstStyle/>
                    <a:p>
                      <a:r>
                        <a:rPr lang="en-US" dirty="0" smtClean="0"/>
                        <a:t>$284</a:t>
                      </a:r>
                      <a:endParaRPr lang="en-US" dirty="0"/>
                    </a:p>
                  </a:txBody>
                  <a:tcPr/>
                </a:tc>
                <a:tc>
                  <a:txBody>
                    <a:bodyPr/>
                    <a:lstStyle/>
                    <a:p>
                      <a:r>
                        <a:rPr lang="en-US" dirty="0" smtClean="0"/>
                        <a:t>$2.84</a:t>
                      </a:r>
                      <a:endParaRPr lang="en-US" dirty="0"/>
                    </a:p>
                  </a:txBody>
                  <a:tcPr/>
                </a:tc>
                <a:tc>
                  <a:txBody>
                    <a:bodyPr/>
                    <a:lstStyle/>
                    <a:p>
                      <a:r>
                        <a:rPr lang="en-US" dirty="0" smtClean="0"/>
                        <a:t>3 days</a:t>
                      </a:r>
                      <a:endParaRPr lang="en-US" dirty="0"/>
                    </a:p>
                  </a:txBody>
                  <a:tcPr/>
                </a:tc>
              </a:tr>
              <a:tr h="410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MEMS</a:t>
                      </a:r>
                      <a:r>
                        <a:rPr lang="en-US" baseline="0" dirty="0" smtClean="0"/>
                        <a:t> </a:t>
                      </a:r>
                      <a:r>
                        <a:rPr lang="en-US" baseline="0" dirty="0" err="1" smtClean="0"/>
                        <a:t>mic</a:t>
                      </a:r>
                      <a:endParaRPr lang="en-US" dirty="0" smtClean="0"/>
                    </a:p>
                  </a:txBody>
                  <a:tcPr/>
                </a:tc>
                <a:tc>
                  <a:txBody>
                    <a:bodyPr/>
                    <a:lstStyle/>
                    <a:p>
                      <a:r>
                        <a:rPr lang="en-US" dirty="0" smtClean="0"/>
                        <a:t>$300</a:t>
                      </a:r>
                      <a:endParaRPr lang="en-US" dirty="0"/>
                    </a:p>
                  </a:txBody>
                  <a:tcPr/>
                </a:tc>
                <a:tc>
                  <a:txBody>
                    <a:bodyPr/>
                    <a:lstStyle/>
                    <a:p>
                      <a:r>
                        <a:rPr lang="en-US" dirty="0" smtClean="0"/>
                        <a:t>$3.00</a:t>
                      </a:r>
                      <a:endParaRPr lang="en-US" dirty="0"/>
                    </a:p>
                  </a:txBody>
                  <a:tcPr/>
                </a:tc>
                <a:tc>
                  <a:txBody>
                    <a:bodyPr/>
                    <a:lstStyle/>
                    <a:p>
                      <a:r>
                        <a:rPr lang="en-US" dirty="0" smtClean="0"/>
                        <a:t>3 days</a:t>
                      </a:r>
                      <a:endParaRPr lang="en-US" dirty="0"/>
                    </a:p>
                  </a:txBody>
                  <a:tcPr/>
                </a:tc>
              </a:tr>
              <a:tr h="410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Shipping</a:t>
                      </a:r>
                    </a:p>
                  </a:txBody>
                  <a:tcPr/>
                </a:tc>
                <a:tc>
                  <a:txBody>
                    <a:bodyPr/>
                    <a:lstStyle/>
                    <a:p>
                      <a:r>
                        <a:rPr lang="en-US" dirty="0" smtClean="0"/>
                        <a:t>$38.14</a:t>
                      </a:r>
                      <a:endParaRPr lang="en-US" dirty="0"/>
                    </a:p>
                  </a:txBody>
                  <a:tcPr/>
                </a:tc>
                <a:tc>
                  <a:txBody>
                    <a:bodyPr/>
                    <a:lstStyle/>
                    <a:p>
                      <a:r>
                        <a:rPr lang="en-US" dirty="0" smtClean="0"/>
                        <a:t>$0.38</a:t>
                      </a:r>
                      <a:endParaRPr lang="en-US" dirty="0"/>
                    </a:p>
                  </a:txBody>
                  <a:tcPr/>
                </a:tc>
                <a:tc>
                  <a:txBody>
                    <a:bodyPr/>
                    <a:lstStyle/>
                    <a:p>
                      <a:r>
                        <a:rPr lang="en-US" dirty="0" smtClean="0"/>
                        <a:t>------------</a:t>
                      </a:r>
                      <a:endParaRPr lang="en-US" dirty="0"/>
                    </a:p>
                  </a:txBody>
                  <a:tcPr/>
                </a:tc>
              </a:tr>
              <a:tr h="410427">
                <a:tc>
                  <a:txBody>
                    <a:bodyPr/>
                    <a:lstStyle/>
                    <a:p>
                      <a:r>
                        <a:rPr lang="en-US" dirty="0" smtClean="0"/>
                        <a:t>Total</a:t>
                      </a:r>
                      <a:endParaRPr lang="en-US" dirty="0"/>
                    </a:p>
                  </a:txBody>
                  <a:tcPr/>
                </a:tc>
                <a:tc>
                  <a:txBody>
                    <a:bodyPr/>
                    <a:lstStyle/>
                    <a:p>
                      <a:r>
                        <a:rPr lang="en-US" dirty="0" smtClean="0"/>
                        <a:t>$7725.50</a:t>
                      </a:r>
                      <a:endParaRPr lang="en-US" dirty="0"/>
                    </a:p>
                  </a:txBody>
                  <a:tcPr/>
                </a:tc>
                <a:tc>
                  <a:txBody>
                    <a:bodyPr/>
                    <a:lstStyle/>
                    <a:p>
                      <a:r>
                        <a:rPr lang="en-US" dirty="0" smtClean="0"/>
                        <a:t>$77.26</a:t>
                      </a:r>
                      <a:endParaRPr lang="en-US" dirty="0"/>
                    </a:p>
                  </a:txBody>
                  <a:tcPr/>
                </a:tc>
                <a:tc>
                  <a:txBody>
                    <a:bodyPr/>
                    <a:lstStyle/>
                    <a:p>
                      <a:r>
                        <a:rPr lang="en-US" dirty="0" smtClean="0"/>
                        <a:t>------------</a:t>
                      </a:r>
                      <a:endParaRPr lang="en-US" dirty="0"/>
                    </a:p>
                  </a:txBody>
                  <a:tcPr/>
                </a:tc>
              </a:tr>
            </a:tbl>
          </a:graphicData>
        </a:graphic>
      </p:graphicFrame>
      <p:sp>
        <p:nvSpPr>
          <p:cNvPr id="7" name="Content Placeholder 2"/>
          <p:cNvSpPr>
            <a:spLocks noGrp="1"/>
          </p:cNvSpPr>
          <p:nvPr>
            <p:ph idx="1"/>
          </p:nvPr>
        </p:nvSpPr>
        <p:spPr>
          <a:xfrm>
            <a:off x="457200" y="5867400"/>
            <a:ext cx="8229600" cy="609600"/>
          </a:xfrm>
        </p:spPr>
        <p:txBody>
          <a:bodyPr>
            <a:normAutofit/>
          </a:bodyPr>
          <a:lstStyle/>
          <a:p>
            <a:pPr>
              <a:buNone/>
            </a:pPr>
            <a:r>
              <a:rPr lang="en-US" dirty="0" smtClean="0"/>
              <a:t>Total Unit Cost: $77.26 + $85.68 = $162.94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graphicFrame>
        <p:nvGraphicFramePr>
          <p:cNvPr id="6" name="Table 5"/>
          <p:cNvGraphicFramePr>
            <a:graphicFrameLocks noGrp="1"/>
          </p:cNvGraphicFramePr>
          <p:nvPr/>
        </p:nvGraphicFramePr>
        <p:xfrm>
          <a:off x="2164524" y="1828801"/>
          <a:ext cx="4617276" cy="3606016"/>
        </p:xfrm>
        <a:graphic>
          <a:graphicData uri="http://schemas.openxmlformats.org/drawingml/2006/table">
            <a:tbl>
              <a:tblPr firstRow="1" bandRow="1">
                <a:tableStyleId>{5C22544A-7EE6-4342-B048-85BDC9FD1C3A}</a:tableStyleId>
              </a:tblPr>
              <a:tblGrid>
                <a:gridCol w="1371600"/>
                <a:gridCol w="959676"/>
                <a:gridCol w="1143000"/>
                <a:gridCol w="1143000"/>
              </a:tblGrid>
              <a:tr h="388453">
                <a:tc>
                  <a:txBody>
                    <a:bodyPr/>
                    <a:lstStyle/>
                    <a:p>
                      <a:r>
                        <a:rPr lang="en-US" dirty="0" smtClean="0"/>
                        <a:t>Part</a:t>
                      </a:r>
                      <a:endParaRPr lang="en-US" dirty="0"/>
                    </a:p>
                  </a:txBody>
                  <a:tcPr/>
                </a:tc>
                <a:tc>
                  <a:txBody>
                    <a:bodyPr/>
                    <a:lstStyle/>
                    <a:p>
                      <a:r>
                        <a:rPr lang="en-US" dirty="0" smtClean="0"/>
                        <a:t>Amt.</a:t>
                      </a:r>
                      <a:endParaRPr lang="en-US" dirty="0"/>
                    </a:p>
                  </a:txBody>
                  <a:tcPr/>
                </a:tc>
                <a:tc>
                  <a:txBody>
                    <a:bodyPr/>
                    <a:lstStyle/>
                    <a:p>
                      <a:r>
                        <a:rPr lang="en-US" dirty="0" smtClean="0"/>
                        <a:t>Wt./Amt.</a:t>
                      </a:r>
                      <a:endParaRPr lang="en-US" dirty="0"/>
                    </a:p>
                  </a:txBody>
                  <a:tcPr/>
                </a:tc>
                <a:tc>
                  <a:txBody>
                    <a:bodyPr/>
                    <a:lstStyle/>
                    <a:p>
                      <a:r>
                        <a:rPr lang="en-US" dirty="0" smtClean="0"/>
                        <a:t>Weight</a:t>
                      </a:r>
                      <a:endParaRPr lang="en-US" dirty="0"/>
                    </a:p>
                  </a:txBody>
                  <a:tcPr/>
                </a:tc>
              </a:tr>
              <a:tr h="359606">
                <a:tc>
                  <a:txBody>
                    <a:bodyPr/>
                    <a:lstStyle/>
                    <a:p>
                      <a:r>
                        <a:rPr lang="en-US" dirty="0" smtClean="0"/>
                        <a:t>Rod</a:t>
                      </a:r>
                      <a:endParaRPr lang="en-US" dirty="0"/>
                    </a:p>
                  </a:txBody>
                  <a:tcPr/>
                </a:tc>
                <a:tc>
                  <a:txBody>
                    <a:bodyPr/>
                    <a:lstStyle/>
                    <a:p>
                      <a:r>
                        <a:rPr lang="en-US" dirty="0" smtClean="0"/>
                        <a:t>1.28</a:t>
                      </a:r>
                      <a:r>
                        <a:rPr lang="en-US" baseline="0" dirty="0" smtClean="0"/>
                        <a:t> cc</a:t>
                      </a:r>
                      <a:endParaRPr lang="en-US" dirty="0"/>
                    </a:p>
                  </a:txBody>
                  <a:tcPr/>
                </a:tc>
                <a:tc>
                  <a:txBody>
                    <a:bodyPr/>
                    <a:lstStyle/>
                    <a:p>
                      <a:r>
                        <a:rPr lang="en-US" dirty="0" smtClean="0"/>
                        <a:t>8.03 g/cc</a:t>
                      </a:r>
                      <a:endParaRPr lang="en-US" dirty="0"/>
                    </a:p>
                  </a:txBody>
                  <a:tcPr/>
                </a:tc>
                <a:tc>
                  <a:txBody>
                    <a:bodyPr/>
                    <a:lstStyle/>
                    <a:p>
                      <a:r>
                        <a:rPr lang="en-US" dirty="0" smtClean="0"/>
                        <a:t>10.25 g</a:t>
                      </a:r>
                      <a:endParaRPr lang="en-US" dirty="0"/>
                    </a:p>
                  </a:txBody>
                  <a:tcPr/>
                </a:tc>
              </a:tr>
              <a:tr h="359606">
                <a:tc>
                  <a:txBody>
                    <a:bodyPr/>
                    <a:lstStyle/>
                    <a:p>
                      <a:r>
                        <a:rPr lang="en-US" dirty="0" smtClean="0"/>
                        <a:t>Covering</a:t>
                      </a:r>
                      <a:endParaRPr lang="en-US" dirty="0"/>
                    </a:p>
                  </a:txBody>
                  <a:tcPr/>
                </a:tc>
                <a:tc>
                  <a:txBody>
                    <a:bodyPr/>
                    <a:lstStyle/>
                    <a:p>
                      <a:r>
                        <a:rPr lang="en-US" dirty="0" smtClean="0"/>
                        <a:t>1.16</a:t>
                      </a:r>
                      <a:r>
                        <a:rPr lang="en-US" baseline="0" dirty="0" smtClean="0"/>
                        <a:t> cc</a:t>
                      </a:r>
                      <a:endParaRPr lang="en-US" dirty="0"/>
                    </a:p>
                  </a:txBody>
                  <a:tcPr/>
                </a:tc>
                <a:tc>
                  <a:txBody>
                    <a:bodyPr/>
                    <a:lstStyle/>
                    <a:p>
                      <a:r>
                        <a:rPr lang="en-US" dirty="0" smtClean="0"/>
                        <a:t>.9</a:t>
                      </a:r>
                      <a:r>
                        <a:rPr lang="en-US" baseline="0" dirty="0" smtClean="0"/>
                        <a:t> g/cc</a:t>
                      </a:r>
                      <a:endParaRPr lang="en-US" dirty="0"/>
                    </a:p>
                  </a:txBody>
                  <a:tcPr/>
                </a:tc>
                <a:tc>
                  <a:txBody>
                    <a:bodyPr/>
                    <a:lstStyle/>
                    <a:p>
                      <a:r>
                        <a:rPr lang="en-US" dirty="0" smtClean="0"/>
                        <a:t>1.04 g</a:t>
                      </a:r>
                      <a:endParaRPr lang="en-US" dirty="0"/>
                    </a:p>
                  </a:txBody>
                  <a:tcPr/>
                </a:tc>
              </a:tr>
              <a:tr h="359606">
                <a:tc>
                  <a:txBody>
                    <a:bodyPr/>
                    <a:lstStyle/>
                    <a:p>
                      <a:r>
                        <a:rPr lang="en-US" dirty="0" smtClean="0"/>
                        <a:t>Splitter</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9</a:t>
                      </a:r>
                      <a:r>
                        <a:rPr lang="en-US" baseline="0" dirty="0" smtClean="0"/>
                        <a:t> g</a:t>
                      </a:r>
                      <a:endParaRPr lang="en-US" dirty="0"/>
                    </a:p>
                  </a:txBody>
                  <a:tcPr/>
                </a:tc>
              </a:tr>
              <a:tr h="359606">
                <a:tc>
                  <a:txBody>
                    <a:bodyPr/>
                    <a:lstStyle/>
                    <a:p>
                      <a:r>
                        <a:rPr lang="en-US" dirty="0" smtClean="0"/>
                        <a:t>Adapter</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9 g</a:t>
                      </a:r>
                      <a:endParaRPr lang="en-US" dirty="0"/>
                    </a:p>
                  </a:txBody>
                  <a:tcPr/>
                </a:tc>
              </a:tr>
              <a:tr h="386613">
                <a:tc>
                  <a:txBody>
                    <a:bodyPr/>
                    <a:lstStyle/>
                    <a:p>
                      <a:r>
                        <a:rPr lang="en-US" dirty="0" smtClean="0"/>
                        <a:t>USB</a:t>
                      </a:r>
                      <a:r>
                        <a:rPr lang="en-US" baseline="0" dirty="0" smtClean="0"/>
                        <a:t> </a:t>
                      </a:r>
                      <a:r>
                        <a:rPr lang="en-US" baseline="0" dirty="0" err="1" smtClean="0"/>
                        <a:t>Mic</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45</a:t>
                      </a:r>
                      <a:r>
                        <a:rPr lang="en-US" baseline="0" dirty="0" smtClean="0"/>
                        <a:t> g</a:t>
                      </a:r>
                      <a:endParaRPr lang="en-US" dirty="0"/>
                    </a:p>
                  </a:txBody>
                  <a:tcPr/>
                </a:tc>
              </a:tr>
              <a:tr h="386613">
                <a:tc>
                  <a:txBody>
                    <a:bodyPr/>
                    <a:lstStyle/>
                    <a:p>
                      <a:r>
                        <a:rPr lang="en-US" dirty="0" smtClean="0"/>
                        <a:t>Box</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r>
                        <a:rPr lang="en-US" dirty="0" smtClean="0"/>
                        <a:t>1 g</a:t>
                      </a:r>
                      <a:endParaRPr lang="en-US" dirty="0"/>
                    </a:p>
                  </a:txBody>
                  <a:tcPr/>
                </a:tc>
              </a:tr>
              <a:tr h="464487">
                <a:tc>
                  <a:txBody>
                    <a:bodyPr/>
                    <a:lstStyle/>
                    <a:p>
                      <a:r>
                        <a:rPr lang="en-US" dirty="0" smtClean="0"/>
                        <a:t>Dual Lock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in</a:t>
                      </a:r>
                      <a:r>
                        <a:rPr lang="en-US" baseline="30000" dirty="0" smtClean="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a:t>
                      </a:r>
                      <a:r>
                        <a:rPr lang="en-US" baseline="0" dirty="0" smtClean="0"/>
                        <a:t> g/in</a:t>
                      </a:r>
                      <a:r>
                        <a:rPr lang="en-US" baseline="30000" dirty="0" smtClean="0"/>
                        <a:t>2</a:t>
                      </a:r>
                    </a:p>
                  </a:txBody>
                  <a:tcPr/>
                </a:tc>
                <a:tc>
                  <a:txBody>
                    <a:bodyPr/>
                    <a:lstStyle/>
                    <a:p>
                      <a:r>
                        <a:rPr lang="en-US" dirty="0" smtClean="0"/>
                        <a:t>2.7 g</a:t>
                      </a:r>
                      <a:endParaRPr lang="en-US" dirty="0"/>
                    </a:p>
                  </a:txBody>
                  <a:tcPr/>
                </a:tc>
              </a:tr>
              <a:tr h="516810">
                <a:tc>
                  <a:txBody>
                    <a:bodyPr/>
                    <a:lstStyle/>
                    <a:p>
                      <a:r>
                        <a:rPr lang="en-US" dirty="0" smtClean="0"/>
                        <a:t>Board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r>
                        <a:rPr lang="en-US" dirty="0" smtClean="0"/>
                        <a:t>16 g</a:t>
                      </a:r>
                      <a:endParaRPr lang="en-US" dirty="0"/>
                    </a:p>
                  </a:txBody>
                  <a:tcPr/>
                </a:tc>
              </a:tr>
            </a:tbl>
          </a:graphicData>
        </a:graphic>
      </p:graphicFrame>
      <p:sp>
        <p:nvSpPr>
          <p:cNvPr id="7" name="Content Placeholder 2"/>
          <p:cNvSpPr>
            <a:spLocks noGrp="1"/>
          </p:cNvSpPr>
          <p:nvPr>
            <p:ph idx="1"/>
          </p:nvPr>
        </p:nvSpPr>
        <p:spPr>
          <a:xfrm>
            <a:off x="457200" y="5410200"/>
            <a:ext cx="8229600" cy="1371600"/>
          </a:xfrm>
        </p:spPr>
        <p:txBody>
          <a:bodyPr>
            <a:normAutofit/>
          </a:bodyPr>
          <a:lstStyle/>
          <a:p>
            <a:pPr>
              <a:buNone/>
            </a:pPr>
            <a:r>
              <a:rPr lang="en-US" dirty="0" smtClean="0"/>
              <a:t>Unit Weight: 94 g</a:t>
            </a:r>
          </a:p>
          <a:p>
            <a:r>
              <a:rPr lang="en-US" dirty="0" smtClean="0"/>
              <a:t>Head Weight: 31 g</a:t>
            </a:r>
          </a:p>
          <a:p>
            <a:pPr lvl="2">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 Analysis</a:t>
            </a:r>
            <a:endParaRPr lang="en-US" dirty="0"/>
          </a:p>
        </p:txBody>
      </p:sp>
      <p:sp>
        <p:nvSpPr>
          <p:cNvPr id="3" name="Content Placeholder 2"/>
          <p:cNvSpPr>
            <a:spLocks noGrp="1"/>
          </p:cNvSpPr>
          <p:nvPr>
            <p:ph idx="1"/>
          </p:nvPr>
        </p:nvSpPr>
        <p:spPr>
          <a:xfrm>
            <a:off x="457200" y="1935480"/>
            <a:ext cx="8229600" cy="2484120"/>
          </a:xfrm>
        </p:spPr>
        <p:txBody>
          <a:bodyPr>
            <a:normAutofit lnSpcReduction="10000"/>
          </a:bodyPr>
          <a:lstStyle/>
          <a:p>
            <a:r>
              <a:rPr lang="en-US" dirty="0" smtClean="0"/>
              <a:t>Run Time</a:t>
            </a:r>
          </a:p>
          <a:p>
            <a:pPr lvl="1"/>
            <a:r>
              <a:rPr lang="en-US" dirty="0" smtClean="0"/>
              <a:t>Sound player: 26.85 ms</a:t>
            </a:r>
          </a:p>
          <a:p>
            <a:pPr lvl="2"/>
            <a:r>
              <a:rPr lang="en-US" dirty="0" smtClean="0"/>
              <a:t>Loading sound file and preparing to play it</a:t>
            </a:r>
          </a:p>
          <a:p>
            <a:r>
              <a:rPr lang="en-US" dirty="0" smtClean="0"/>
              <a:t>CPU Requirements</a:t>
            </a:r>
          </a:p>
          <a:p>
            <a:pPr lvl="1"/>
            <a:r>
              <a:rPr lang="en-US" dirty="0" smtClean="0"/>
              <a:t>22% CPU usage</a:t>
            </a:r>
          </a:p>
          <a:p>
            <a:r>
              <a:rPr lang="en-US" dirty="0" smtClean="0"/>
              <a:t>Timing</a:t>
            </a:r>
          </a:p>
        </p:txBody>
      </p:sp>
      <p:pic>
        <p:nvPicPr>
          <p:cNvPr id="4" name="Picture 3" descr="C:\Users\Amanda\AppData\Local\Microsoft\Windows\Temporary Internet Files\Content.IE5\M6U0NQUR\TimingDiagram_v3_cropped.gif"/>
          <p:cNvPicPr/>
          <p:nvPr/>
        </p:nvPicPr>
        <p:blipFill>
          <a:blip r:embed="rId3" cstate="print"/>
          <a:srcRect r="29671"/>
          <a:stretch>
            <a:fillRect/>
          </a:stretch>
        </p:blipFill>
        <p:spPr bwMode="auto">
          <a:xfrm>
            <a:off x="1684842" y="4648200"/>
            <a:ext cx="5858958"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 Details</a:t>
            </a:r>
            <a:endParaRPr lang="en-US" dirty="0"/>
          </a:p>
        </p:txBody>
      </p:sp>
      <p:sp>
        <p:nvSpPr>
          <p:cNvPr id="3" name="Content Placeholder 2"/>
          <p:cNvSpPr>
            <a:spLocks noGrp="1"/>
          </p:cNvSpPr>
          <p:nvPr>
            <p:ph idx="1"/>
          </p:nvPr>
        </p:nvSpPr>
        <p:spPr>
          <a:xfrm>
            <a:off x="457200" y="1935480"/>
            <a:ext cx="8229600" cy="655320"/>
          </a:xfrm>
        </p:spPr>
        <p:txBody>
          <a:bodyPr>
            <a:normAutofit/>
          </a:bodyPr>
          <a:lstStyle/>
          <a:p>
            <a:r>
              <a:rPr lang="en-US" dirty="0" smtClean="0"/>
              <a:t>Algorithm/ Flow Diagram</a:t>
            </a:r>
          </a:p>
          <a:p>
            <a:pPr>
              <a:buNone/>
            </a:pPr>
            <a:endParaRPr lang="en-US" dirty="0" smtClean="0"/>
          </a:p>
        </p:txBody>
      </p:sp>
      <p:pic>
        <p:nvPicPr>
          <p:cNvPr id="67586" name="Picture 2" descr="C:\Users\Amanda\AppData\Local\Microsoft\Windows\Temporary Internet Files\Content.IE5\0MDIGVLH\Algorithm_FINAL.gif"/>
          <p:cNvPicPr>
            <a:picLocks noChangeAspect="1" noChangeArrowheads="1"/>
          </p:cNvPicPr>
          <p:nvPr/>
        </p:nvPicPr>
        <p:blipFill>
          <a:blip r:embed="rId3" cstate="print"/>
          <a:srcRect/>
          <a:stretch>
            <a:fillRect/>
          </a:stretch>
        </p:blipFill>
        <p:spPr bwMode="auto">
          <a:xfrm>
            <a:off x="1905000" y="2438400"/>
            <a:ext cx="5268952" cy="4114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a:xfrm>
            <a:off x="457200" y="1905000"/>
            <a:ext cx="4800600" cy="4389120"/>
          </a:xfrm>
        </p:spPr>
        <p:txBody>
          <a:bodyPr>
            <a:normAutofit/>
          </a:bodyPr>
          <a:lstStyle/>
          <a:p>
            <a:r>
              <a:rPr lang="en-US" dirty="0" smtClean="0"/>
              <a:t>Adapt to user’s headphones</a:t>
            </a:r>
          </a:p>
          <a:p>
            <a:r>
              <a:rPr lang="en-US" dirty="0" smtClean="0"/>
              <a:t>External microphone</a:t>
            </a:r>
          </a:p>
          <a:p>
            <a:r>
              <a:rPr lang="en-US" dirty="0" smtClean="0"/>
              <a:t>Internal microphone</a:t>
            </a:r>
          </a:p>
          <a:p>
            <a:r>
              <a:rPr lang="en-US" dirty="0" smtClean="0"/>
              <a:t>Bent rod attachment</a:t>
            </a:r>
          </a:p>
          <a:p>
            <a:r>
              <a:rPr lang="en-US" dirty="0" smtClean="0"/>
              <a:t>Smartphone interface</a:t>
            </a:r>
          </a:p>
          <a:p>
            <a:r>
              <a:rPr lang="en-US" dirty="0" smtClean="0"/>
              <a:t>Splitter </a:t>
            </a:r>
            <a:r>
              <a:rPr lang="en-US" dirty="0" smtClean="0">
                <a:sym typeface="Wingdings" pitchFamily="2" charset="2"/>
              </a:rPr>
              <a:t> headphones and external microphone</a:t>
            </a:r>
          </a:p>
          <a:p>
            <a:r>
              <a:rPr lang="en-US" dirty="0" smtClean="0">
                <a:sym typeface="Wingdings" pitchFamily="2" charset="2"/>
              </a:rPr>
              <a:t>USB connecter  internal microphone</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5715000" y="1066800"/>
            <a:ext cx="2857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 Details</a:t>
            </a:r>
            <a:endParaRPr lang="en-US" dirty="0"/>
          </a:p>
        </p:txBody>
      </p:sp>
      <p:sp>
        <p:nvSpPr>
          <p:cNvPr id="3" name="Content Placeholder 2"/>
          <p:cNvSpPr>
            <a:spLocks noGrp="1"/>
          </p:cNvSpPr>
          <p:nvPr>
            <p:ph idx="1"/>
          </p:nvPr>
        </p:nvSpPr>
        <p:spPr>
          <a:xfrm>
            <a:off x="457200" y="1935480"/>
            <a:ext cx="5943600" cy="3398520"/>
          </a:xfrm>
        </p:spPr>
        <p:txBody>
          <a:bodyPr>
            <a:normAutofit/>
          </a:bodyPr>
          <a:lstStyle/>
          <a:p>
            <a:r>
              <a:rPr lang="en-US" dirty="0" smtClean="0"/>
              <a:t>Software Package</a:t>
            </a:r>
          </a:p>
          <a:p>
            <a:pPr lvl="1"/>
            <a:r>
              <a:rPr lang="en-US" dirty="0" smtClean="0"/>
              <a:t>Target Version: Android 4.1.2 (API 16)</a:t>
            </a:r>
          </a:p>
          <a:p>
            <a:pPr lvl="1"/>
            <a:r>
              <a:rPr lang="en-US" dirty="0" smtClean="0"/>
              <a:t>Lowest Version: Android 2.2 (API 8)</a:t>
            </a:r>
          </a:p>
          <a:p>
            <a:r>
              <a:rPr lang="en-US" dirty="0" smtClean="0"/>
              <a:t>Hardware Requirements:  </a:t>
            </a:r>
          </a:p>
          <a:p>
            <a:pPr lvl="1"/>
            <a:r>
              <a:rPr lang="en-US" dirty="0" smtClean="0"/>
              <a:t>Sound Card</a:t>
            </a:r>
          </a:p>
          <a:p>
            <a:pPr lvl="1"/>
            <a:r>
              <a:rPr lang="en-US" dirty="0" smtClean="0"/>
              <a:t>Audio Jack</a:t>
            </a:r>
          </a:p>
          <a:p>
            <a:pPr lvl="1"/>
            <a:r>
              <a:rPr lang="en-US" dirty="0" smtClean="0"/>
              <a:t>USB jack</a:t>
            </a:r>
          </a:p>
          <a:p>
            <a:pPr>
              <a:buNone/>
            </a:pPr>
            <a:endParaRPr lang="en-US" dirty="0" smtClean="0"/>
          </a:p>
        </p:txBody>
      </p:sp>
      <p:pic>
        <p:nvPicPr>
          <p:cNvPr id="68610" name="Picture 2" descr="http://www.talkandroid.com/wp-content/uploads/2012/10/android4-1jellybean-420x262.jpg?3995d3"/>
          <p:cNvPicPr>
            <a:picLocks noChangeAspect="1" noChangeArrowheads="1"/>
          </p:cNvPicPr>
          <p:nvPr/>
        </p:nvPicPr>
        <p:blipFill>
          <a:blip r:embed="rId3" cstate="print"/>
          <a:srcRect/>
          <a:stretch>
            <a:fillRect/>
          </a:stretch>
        </p:blipFill>
        <p:spPr bwMode="auto">
          <a:xfrm>
            <a:off x="4724400" y="3914866"/>
            <a:ext cx="4076700" cy="254308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 Demonstration</a:t>
            </a:r>
            <a:endParaRPr lang="en-US" dirty="0"/>
          </a:p>
        </p:txBody>
      </p:sp>
      <p:graphicFrame>
        <p:nvGraphicFramePr>
          <p:cNvPr id="11" name="Chart 10"/>
          <p:cNvGraphicFramePr/>
          <p:nvPr/>
        </p:nvGraphicFramePr>
        <p:xfrm>
          <a:off x="4114800" y="2362200"/>
          <a:ext cx="40386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609600" y="4648200"/>
          <a:ext cx="3048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533400" y="1905000"/>
          <a:ext cx="3048000" cy="2895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4038600" y="4648200"/>
          <a:ext cx="4191000" cy="2209800"/>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2971800" y="1981200"/>
            <a:ext cx="1828800" cy="369332"/>
          </a:xfrm>
          <a:prstGeom prst="rect">
            <a:avLst/>
          </a:prstGeom>
          <a:noFill/>
        </p:spPr>
        <p:txBody>
          <a:bodyPr wrap="square" rtlCol="0">
            <a:spAutoFit/>
          </a:bodyPr>
          <a:lstStyle/>
          <a:p>
            <a:r>
              <a:rPr lang="en-US" b="1" dirty="0" smtClean="0"/>
              <a:t>SNR = 24 dB</a:t>
            </a:r>
            <a:endParaRPr lang="en-US" b="1" dirty="0"/>
          </a:p>
        </p:txBody>
      </p:sp>
      <p:sp>
        <p:nvSpPr>
          <p:cNvPr id="16" name="TextBox 15"/>
          <p:cNvSpPr txBox="1"/>
          <p:nvPr/>
        </p:nvSpPr>
        <p:spPr>
          <a:xfrm>
            <a:off x="3124200" y="4343400"/>
            <a:ext cx="1828800" cy="369332"/>
          </a:xfrm>
          <a:prstGeom prst="rect">
            <a:avLst/>
          </a:prstGeom>
          <a:noFill/>
        </p:spPr>
        <p:txBody>
          <a:bodyPr wrap="square" rtlCol="0">
            <a:spAutoFit/>
          </a:bodyPr>
          <a:lstStyle/>
          <a:p>
            <a:r>
              <a:rPr lang="en-US" b="1" dirty="0" smtClean="0"/>
              <a:t>SNR = 1 dB</a:t>
            </a:r>
            <a:endParaRPr lang="en-US" b="1" dirty="0"/>
          </a:p>
        </p:txBody>
      </p:sp>
      <p:sp>
        <p:nvSpPr>
          <p:cNvPr id="17" name="TextBox 16"/>
          <p:cNvSpPr txBox="1"/>
          <p:nvPr/>
        </p:nvSpPr>
        <p:spPr>
          <a:xfrm>
            <a:off x="4495800" y="4507468"/>
            <a:ext cx="1828800" cy="369332"/>
          </a:xfrm>
          <a:prstGeom prst="rect">
            <a:avLst/>
          </a:prstGeom>
          <a:noFill/>
        </p:spPr>
        <p:txBody>
          <a:bodyPr wrap="square" rtlCol="0">
            <a:spAutoFit/>
          </a:bodyPr>
          <a:lstStyle/>
          <a:p>
            <a:r>
              <a:rPr lang="en-US" b="1" dirty="0" smtClean="0"/>
              <a:t>#4</a:t>
            </a:r>
            <a:endParaRPr lang="en-US" b="1" dirty="0"/>
          </a:p>
        </p:txBody>
      </p:sp>
      <p:sp>
        <p:nvSpPr>
          <p:cNvPr id="18" name="TextBox 17"/>
          <p:cNvSpPr txBox="1"/>
          <p:nvPr/>
        </p:nvSpPr>
        <p:spPr>
          <a:xfrm>
            <a:off x="762000" y="4572000"/>
            <a:ext cx="1828800" cy="369332"/>
          </a:xfrm>
          <a:prstGeom prst="rect">
            <a:avLst/>
          </a:prstGeom>
          <a:noFill/>
        </p:spPr>
        <p:txBody>
          <a:bodyPr wrap="square" rtlCol="0">
            <a:spAutoFit/>
          </a:bodyPr>
          <a:lstStyle/>
          <a:p>
            <a:r>
              <a:rPr lang="en-US" b="1" dirty="0" smtClean="0"/>
              <a:t>#3</a:t>
            </a:r>
            <a:endParaRPr lang="en-US" b="1" dirty="0"/>
          </a:p>
        </p:txBody>
      </p:sp>
      <p:sp>
        <p:nvSpPr>
          <p:cNvPr id="19" name="TextBox 18"/>
          <p:cNvSpPr txBox="1"/>
          <p:nvPr/>
        </p:nvSpPr>
        <p:spPr>
          <a:xfrm>
            <a:off x="4495800" y="2209800"/>
            <a:ext cx="1828800" cy="369332"/>
          </a:xfrm>
          <a:prstGeom prst="rect">
            <a:avLst/>
          </a:prstGeom>
          <a:noFill/>
        </p:spPr>
        <p:txBody>
          <a:bodyPr wrap="square" rtlCol="0">
            <a:spAutoFit/>
          </a:bodyPr>
          <a:lstStyle/>
          <a:p>
            <a:r>
              <a:rPr lang="en-US" b="1" dirty="0" smtClean="0"/>
              <a:t>#2</a:t>
            </a:r>
            <a:endParaRPr lang="en-US" b="1" dirty="0"/>
          </a:p>
        </p:txBody>
      </p:sp>
      <p:sp>
        <p:nvSpPr>
          <p:cNvPr id="20" name="TextBox 19"/>
          <p:cNvSpPr txBox="1"/>
          <p:nvPr/>
        </p:nvSpPr>
        <p:spPr>
          <a:xfrm>
            <a:off x="685800" y="2286000"/>
            <a:ext cx="1828800" cy="369332"/>
          </a:xfrm>
          <a:prstGeom prst="rect">
            <a:avLst/>
          </a:prstGeom>
          <a:noFill/>
        </p:spPr>
        <p:txBody>
          <a:bodyPr wrap="square" rtlCol="0">
            <a:spAutoFit/>
          </a:bodyPr>
          <a:lstStyle/>
          <a:p>
            <a:r>
              <a:rPr lang="en-US" b="1" dirty="0" smtClean="0"/>
              <a:t>#1</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Analysis</a:t>
            </a:r>
            <a:endParaRPr lang="en-US" dirty="0"/>
          </a:p>
        </p:txBody>
      </p:sp>
      <p:sp>
        <p:nvSpPr>
          <p:cNvPr id="3" name="Content Placeholder 2"/>
          <p:cNvSpPr>
            <a:spLocks noGrp="1"/>
          </p:cNvSpPr>
          <p:nvPr>
            <p:ph idx="1"/>
          </p:nvPr>
        </p:nvSpPr>
        <p:spPr/>
        <p:txBody>
          <a:bodyPr/>
          <a:lstStyle/>
          <a:p>
            <a:r>
              <a:rPr lang="en-US" dirty="0" smtClean="0"/>
              <a:t>High Risk</a:t>
            </a:r>
          </a:p>
          <a:p>
            <a:pPr lvl="1"/>
            <a:r>
              <a:rPr lang="en-US" dirty="0" smtClean="0"/>
              <a:t>Sound levels exceeding 130 dB</a:t>
            </a:r>
          </a:p>
          <a:p>
            <a:pPr lvl="1"/>
            <a:r>
              <a:rPr lang="en-US" dirty="0" smtClean="0"/>
              <a:t>Electrical exposure to water</a:t>
            </a:r>
          </a:p>
          <a:p>
            <a:r>
              <a:rPr lang="en-US" dirty="0" smtClean="0"/>
              <a:t>Moderate Risk</a:t>
            </a:r>
          </a:p>
          <a:p>
            <a:pPr lvl="1"/>
            <a:r>
              <a:rPr lang="en-US" dirty="0" smtClean="0"/>
              <a:t>Injury due to sharp edges</a:t>
            </a:r>
          </a:p>
          <a:p>
            <a:pPr lvl="1"/>
            <a:r>
              <a:rPr lang="en-US" dirty="0" smtClean="0"/>
              <a:t>Allergic reaction to rod</a:t>
            </a:r>
          </a:p>
          <a:p>
            <a:pPr lvl="1"/>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935480"/>
            <a:ext cx="4114800" cy="731520"/>
          </a:xfrm>
        </p:spPr>
        <p:txBody>
          <a:bodyPr/>
          <a:lstStyle/>
          <a:p>
            <a:r>
              <a:rPr lang="en-US" dirty="0" smtClean="0"/>
              <a:t>Problem Analysis</a:t>
            </a:r>
          </a:p>
          <a:p>
            <a:pPr>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935480"/>
            <a:ext cx="4114800" cy="2179320"/>
          </a:xfrm>
        </p:spPr>
        <p:txBody>
          <a:bodyPr/>
          <a:lstStyle/>
          <a:p>
            <a:r>
              <a:rPr lang="en-US" dirty="0" smtClean="0"/>
              <a:t>Problem Analysis</a:t>
            </a:r>
          </a:p>
          <a:p>
            <a:r>
              <a:rPr lang="en-US" dirty="0" smtClean="0"/>
              <a:t>Ethical Considerations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935480"/>
            <a:ext cx="4114800" cy="2179320"/>
          </a:xfrm>
        </p:spPr>
        <p:txBody>
          <a:bodyPr/>
          <a:lstStyle/>
          <a:p>
            <a:r>
              <a:rPr lang="en-US" dirty="0" smtClean="0"/>
              <a:t>Problem Analysis</a:t>
            </a:r>
          </a:p>
          <a:p>
            <a:r>
              <a:rPr lang="en-US" dirty="0" smtClean="0"/>
              <a:t>Ethical Considerations</a:t>
            </a:r>
          </a:p>
        </p:txBody>
      </p:sp>
      <p:pic>
        <p:nvPicPr>
          <p:cNvPr id="39940" name="Picture 4" descr="http://keanxchange.com/sites/default/files/field/image/headphones.jpg"/>
          <p:cNvPicPr>
            <a:picLocks noChangeAspect="1" noChangeArrowheads="1"/>
          </p:cNvPicPr>
          <p:nvPr/>
        </p:nvPicPr>
        <p:blipFill>
          <a:blip r:embed="rId2" cstate="print"/>
          <a:srcRect/>
          <a:stretch>
            <a:fillRect/>
          </a:stretch>
        </p:blipFill>
        <p:spPr bwMode="auto">
          <a:xfrm>
            <a:off x="533400" y="3810000"/>
            <a:ext cx="3839378" cy="2590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935480"/>
            <a:ext cx="4114800" cy="2179320"/>
          </a:xfrm>
        </p:spPr>
        <p:txBody>
          <a:bodyPr/>
          <a:lstStyle/>
          <a:p>
            <a:r>
              <a:rPr lang="en-US" dirty="0" smtClean="0"/>
              <a:t>Problem Analysis</a:t>
            </a:r>
          </a:p>
          <a:p>
            <a:r>
              <a:rPr lang="en-US" dirty="0" smtClean="0"/>
              <a:t>Ethical Considerations</a:t>
            </a:r>
          </a:p>
        </p:txBody>
      </p:sp>
      <p:pic>
        <p:nvPicPr>
          <p:cNvPr id="39938" name="Picture 2" descr="http://cdn.blisstree.com/files/2011/12/earphoneskillyou.jpg"/>
          <p:cNvPicPr>
            <a:picLocks noChangeAspect="1" noChangeArrowheads="1"/>
          </p:cNvPicPr>
          <p:nvPr/>
        </p:nvPicPr>
        <p:blipFill>
          <a:blip r:embed="rId2" cstate="print"/>
          <a:srcRect/>
          <a:stretch>
            <a:fillRect/>
          </a:stretch>
        </p:blipFill>
        <p:spPr bwMode="auto">
          <a:xfrm>
            <a:off x="5029200" y="3886200"/>
            <a:ext cx="3688534" cy="2552700"/>
          </a:xfrm>
          <a:prstGeom prst="rect">
            <a:avLst/>
          </a:prstGeom>
          <a:noFill/>
        </p:spPr>
      </p:pic>
      <p:pic>
        <p:nvPicPr>
          <p:cNvPr id="39940" name="Picture 4" descr="http://keanxchange.com/sites/default/files/field/image/headphones.jpg"/>
          <p:cNvPicPr>
            <a:picLocks noChangeAspect="1" noChangeArrowheads="1"/>
          </p:cNvPicPr>
          <p:nvPr/>
        </p:nvPicPr>
        <p:blipFill>
          <a:blip r:embed="rId3" cstate="print"/>
          <a:srcRect/>
          <a:stretch>
            <a:fillRect/>
          </a:stretch>
        </p:blipFill>
        <p:spPr bwMode="auto">
          <a:xfrm>
            <a:off x="533400" y="3810000"/>
            <a:ext cx="3839378" cy="2590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935480"/>
            <a:ext cx="3429000" cy="1036320"/>
          </a:xfrm>
        </p:spPr>
        <p:txBody>
          <a:bodyPr/>
          <a:lstStyle/>
          <a:p>
            <a:r>
              <a:rPr lang="en-US" dirty="0" smtClean="0"/>
              <a:t>Intellectual Property</a:t>
            </a:r>
          </a:p>
          <a:p>
            <a:r>
              <a:rPr lang="en-US" dirty="0" smtClean="0"/>
              <a:t>Future Directions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a:xfrm>
            <a:off x="457200" y="1905000"/>
            <a:ext cx="4800600" cy="4389120"/>
          </a:xfrm>
        </p:spPr>
        <p:txBody>
          <a:bodyPr>
            <a:normAutofit/>
          </a:bodyPr>
          <a:lstStyle/>
          <a:p>
            <a:r>
              <a:rPr lang="en-US" dirty="0" smtClean="0"/>
              <a:t>Adapt to user’s headphones</a:t>
            </a:r>
          </a:p>
          <a:p>
            <a:r>
              <a:rPr lang="en-US" dirty="0" smtClean="0">
                <a:solidFill>
                  <a:schemeClr val="bg1">
                    <a:lumMod val="50000"/>
                  </a:schemeClr>
                </a:solidFill>
              </a:rPr>
              <a:t>External microphone</a:t>
            </a:r>
          </a:p>
          <a:p>
            <a:r>
              <a:rPr lang="en-US" dirty="0" smtClean="0"/>
              <a:t>Internal microphone</a:t>
            </a:r>
          </a:p>
          <a:p>
            <a:r>
              <a:rPr lang="en-US" dirty="0" smtClean="0"/>
              <a:t>Bent rod attachment</a:t>
            </a:r>
          </a:p>
          <a:p>
            <a:r>
              <a:rPr lang="en-US" dirty="0" smtClean="0"/>
              <a:t>Smartphone interface</a:t>
            </a:r>
          </a:p>
          <a:p>
            <a:r>
              <a:rPr lang="en-US" dirty="0" smtClean="0"/>
              <a:t>Splitter </a:t>
            </a:r>
            <a:r>
              <a:rPr lang="en-US" dirty="0" smtClean="0">
                <a:sym typeface="Wingdings" pitchFamily="2" charset="2"/>
              </a:rPr>
              <a:t> headphones and external microphone</a:t>
            </a:r>
          </a:p>
          <a:p>
            <a:r>
              <a:rPr lang="en-US" dirty="0" smtClean="0">
                <a:sym typeface="Wingdings" pitchFamily="2" charset="2"/>
              </a:rPr>
              <a:t>USB connecter  internal microphone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715000" y="1066800"/>
            <a:ext cx="2857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a:xfrm>
            <a:off x="457200" y="1905000"/>
            <a:ext cx="4800600" cy="4389120"/>
          </a:xfrm>
        </p:spPr>
        <p:txBody>
          <a:bodyPr>
            <a:normAutofit/>
          </a:bodyPr>
          <a:lstStyle/>
          <a:p>
            <a:r>
              <a:rPr lang="en-US" dirty="0" smtClean="0"/>
              <a:t>Adapt to user’s headphones</a:t>
            </a:r>
          </a:p>
          <a:p>
            <a:r>
              <a:rPr lang="en-US" dirty="0" smtClean="0"/>
              <a:t>External microphone</a:t>
            </a:r>
          </a:p>
          <a:p>
            <a:r>
              <a:rPr lang="en-US" dirty="0" smtClean="0">
                <a:solidFill>
                  <a:srgbClr val="00FF00"/>
                </a:solidFill>
              </a:rPr>
              <a:t>Internal microphone</a:t>
            </a:r>
          </a:p>
          <a:p>
            <a:r>
              <a:rPr lang="en-US" dirty="0" smtClean="0"/>
              <a:t>Bent rod attachment</a:t>
            </a:r>
          </a:p>
          <a:p>
            <a:r>
              <a:rPr lang="en-US" dirty="0" smtClean="0"/>
              <a:t>Smartphone interface</a:t>
            </a:r>
          </a:p>
          <a:p>
            <a:r>
              <a:rPr lang="en-US" dirty="0" smtClean="0"/>
              <a:t>Splitter </a:t>
            </a:r>
            <a:r>
              <a:rPr lang="en-US" dirty="0" smtClean="0">
                <a:sym typeface="Wingdings" pitchFamily="2" charset="2"/>
              </a:rPr>
              <a:t> headphones and external microphone</a:t>
            </a:r>
          </a:p>
          <a:p>
            <a:r>
              <a:rPr lang="en-US" dirty="0" smtClean="0">
                <a:sym typeface="Wingdings" pitchFamily="2" charset="2"/>
              </a:rPr>
              <a:t>USB connecter  internal microphone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715000" y="1066800"/>
            <a:ext cx="2857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a:xfrm>
            <a:off x="457200" y="1905000"/>
            <a:ext cx="4800600" cy="4389120"/>
          </a:xfrm>
        </p:spPr>
        <p:txBody>
          <a:bodyPr>
            <a:normAutofit/>
          </a:bodyPr>
          <a:lstStyle/>
          <a:p>
            <a:r>
              <a:rPr lang="en-US" dirty="0" smtClean="0"/>
              <a:t>Adapt to user’s headphones</a:t>
            </a:r>
          </a:p>
          <a:p>
            <a:r>
              <a:rPr lang="en-US" dirty="0" smtClean="0"/>
              <a:t>External microphone</a:t>
            </a:r>
          </a:p>
          <a:p>
            <a:r>
              <a:rPr lang="en-US" dirty="0" smtClean="0"/>
              <a:t>Internal microphone</a:t>
            </a:r>
          </a:p>
          <a:p>
            <a:r>
              <a:rPr lang="en-US" dirty="0" smtClean="0">
                <a:solidFill>
                  <a:srgbClr val="C00000"/>
                </a:solidFill>
              </a:rPr>
              <a:t>Bent rod attachment</a:t>
            </a:r>
          </a:p>
          <a:p>
            <a:r>
              <a:rPr lang="en-US" dirty="0" smtClean="0"/>
              <a:t>Smartphone interface</a:t>
            </a:r>
            <a:endParaRPr lang="en-US" dirty="0" smtClean="0">
              <a:solidFill>
                <a:srgbClr val="C00000"/>
              </a:solidFill>
            </a:endParaRPr>
          </a:p>
          <a:p>
            <a:r>
              <a:rPr lang="en-US" dirty="0" smtClean="0"/>
              <a:t>Splitter </a:t>
            </a:r>
            <a:r>
              <a:rPr lang="en-US" dirty="0" smtClean="0">
                <a:sym typeface="Wingdings" pitchFamily="2" charset="2"/>
              </a:rPr>
              <a:t> headphones and external microphone</a:t>
            </a:r>
          </a:p>
          <a:p>
            <a:r>
              <a:rPr lang="en-US" dirty="0" smtClean="0">
                <a:sym typeface="Wingdings" pitchFamily="2" charset="2"/>
              </a:rPr>
              <a:t>USB connecter  internal microphone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715000" y="1066800"/>
            <a:ext cx="2857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a:xfrm>
            <a:off x="457200" y="1905000"/>
            <a:ext cx="4800600" cy="4389120"/>
          </a:xfrm>
        </p:spPr>
        <p:txBody>
          <a:bodyPr>
            <a:normAutofit/>
          </a:bodyPr>
          <a:lstStyle/>
          <a:p>
            <a:r>
              <a:rPr lang="en-US" dirty="0" smtClean="0"/>
              <a:t>Adapt to user’s headphones</a:t>
            </a:r>
          </a:p>
          <a:p>
            <a:r>
              <a:rPr lang="en-US" dirty="0" smtClean="0"/>
              <a:t>External microphone</a:t>
            </a:r>
          </a:p>
          <a:p>
            <a:r>
              <a:rPr lang="en-US" dirty="0" smtClean="0"/>
              <a:t>Internal microphone</a:t>
            </a:r>
          </a:p>
          <a:p>
            <a:r>
              <a:rPr lang="en-US" dirty="0" smtClean="0"/>
              <a:t>Bent rod attachment</a:t>
            </a:r>
          </a:p>
          <a:p>
            <a:r>
              <a:rPr lang="en-US" dirty="0" smtClean="0">
                <a:solidFill>
                  <a:srgbClr val="FF6600"/>
                </a:solidFill>
              </a:rPr>
              <a:t>Smartphone</a:t>
            </a:r>
            <a:r>
              <a:rPr lang="en-US" dirty="0" smtClean="0"/>
              <a:t> interface</a:t>
            </a:r>
          </a:p>
          <a:p>
            <a:r>
              <a:rPr lang="en-US" dirty="0" smtClean="0"/>
              <a:t>Splitter </a:t>
            </a:r>
            <a:r>
              <a:rPr lang="en-US" dirty="0" smtClean="0">
                <a:sym typeface="Wingdings" pitchFamily="2" charset="2"/>
              </a:rPr>
              <a:t> headphones and external microphone</a:t>
            </a:r>
          </a:p>
          <a:p>
            <a:r>
              <a:rPr lang="en-US" dirty="0" smtClean="0">
                <a:sym typeface="Wingdings" pitchFamily="2" charset="2"/>
              </a:rPr>
              <a:t>USB connecter  internal microphone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715000" y="1066800"/>
            <a:ext cx="2857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a:xfrm>
            <a:off x="457200" y="1905000"/>
            <a:ext cx="4800600" cy="4389120"/>
          </a:xfrm>
        </p:spPr>
        <p:txBody>
          <a:bodyPr>
            <a:normAutofit/>
          </a:bodyPr>
          <a:lstStyle/>
          <a:p>
            <a:r>
              <a:rPr lang="en-US" dirty="0" smtClean="0"/>
              <a:t>Adapt to user’s headphones</a:t>
            </a:r>
          </a:p>
          <a:p>
            <a:r>
              <a:rPr lang="en-US" dirty="0" smtClean="0"/>
              <a:t>External microphone</a:t>
            </a:r>
          </a:p>
          <a:p>
            <a:r>
              <a:rPr lang="en-US" dirty="0" smtClean="0"/>
              <a:t>Internal microphone</a:t>
            </a:r>
          </a:p>
          <a:p>
            <a:r>
              <a:rPr lang="en-US" dirty="0" smtClean="0"/>
              <a:t>Bent rod attachment</a:t>
            </a:r>
          </a:p>
          <a:p>
            <a:r>
              <a:rPr lang="en-US" dirty="0" smtClean="0"/>
              <a:t>Smartphone interface</a:t>
            </a:r>
          </a:p>
          <a:p>
            <a:r>
              <a:rPr lang="en-US" dirty="0" smtClean="0">
                <a:solidFill>
                  <a:srgbClr val="7030A0"/>
                </a:solidFill>
              </a:rPr>
              <a:t>Splitter</a:t>
            </a:r>
            <a:r>
              <a:rPr lang="en-US" dirty="0" smtClean="0"/>
              <a:t> </a:t>
            </a:r>
            <a:r>
              <a:rPr lang="en-US" dirty="0" smtClean="0">
                <a:sym typeface="Wingdings" pitchFamily="2" charset="2"/>
              </a:rPr>
              <a:t> headphones and external microphone</a:t>
            </a:r>
          </a:p>
          <a:p>
            <a:r>
              <a:rPr lang="en-US" dirty="0" smtClean="0">
                <a:sym typeface="Wingdings" pitchFamily="2" charset="2"/>
              </a:rPr>
              <a:t>USB connecter  internal microphone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715000" y="1066800"/>
            <a:ext cx="2857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1767</TotalTime>
  <Words>3012</Words>
  <Application>Microsoft Office PowerPoint</Application>
  <PresentationFormat>On-screen Show (4:3)</PresentationFormat>
  <Paragraphs>474</Paragraphs>
  <Slides>48</Slides>
  <Notes>31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Portable Controlled-Noise Environment</vt:lpstr>
      <vt:lpstr>Need</vt:lpstr>
      <vt:lpstr>Design Requirements</vt:lpstr>
      <vt:lpstr>Chosen Design</vt:lpstr>
      <vt:lpstr>Chosen Design</vt:lpstr>
      <vt:lpstr>Chosen Design</vt:lpstr>
      <vt:lpstr>Chosen Design</vt:lpstr>
      <vt:lpstr>Chosen Design</vt:lpstr>
      <vt:lpstr>Chosen Design</vt:lpstr>
      <vt:lpstr>Chosen Design</vt:lpstr>
      <vt:lpstr>Mechanical</vt:lpstr>
      <vt:lpstr>Mechanical - Analysis</vt:lpstr>
      <vt:lpstr>Mechanical - Analysis</vt:lpstr>
      <vt:lpstr>Mechanical - Analysis</vt:lpstr>
      <vt:lpstr>Mechanical - Analysis</vt:lpstr>
      <vt:lpstr>Mechanical - Analysis</vt:lpstr>
      <vt:lpstr>Mechanical - Analysis</vt:lpstr>
      <vt:lpstr>Mechanical - Analysis</vt:lpstr>
      <vt:lpstr>Mechanical - Analysis</vt:lpstr>
      <vt:lpstr>Mechanical - Analysis</vt:lpstr>
      <vt:lpstr>Mechanical - Analysis</vt:lpstr>
      <vt:lpstr>Mechanical - Analysis</vt:lpstr>
      <vt:lpstr>Mechanical - Details</vt:lpstr>
      <vt:lpstr>Mechanical - Details</vt:lpstr>
      <vt:lpstr>Mechanical - Details</vt:lpstr>
      <vt:lpstr>Mechanical - Manufacturing</vt:lpstr>
      <vt:lpstr>Mechanical - Manufacturing</vt:lpstr>
      <vt:lpstr>Electrical</vt:lpstr>
      <vt:lpstr>Electrical - Analysis</vt:lpstr>
      <vt:lpstr>Electrical - Analysis</vt:lpstr>
      <vt:lpstr>Electrical - Analysis</vt:lpstr>
      <vt:lpstr>Electrical - Analysis</vt:lpstr>
      <vt:lpstr>Electrical - Analysis</vt:lpstr>
      <vt:lpstr>Electrical - Details</vt:lpstr>
      <vt:lpstr>Electrical - Details</vt:lpstr>
      <vt:lpstr>Electrical - Manufacturing</vt:lpstr>
      <vt:lpstr>Weight</vt:lpstr>
      <vt:lpstr>Software - Analysis</vt:lpstr>
      <vt:lpstr>Software - Details</vt:lpstr>
      <vt:lpstr>Software - Details</vt:lpstr>
      <vt:lpstr>Software - Demonstration</vt:lpstr>
      <vt:lpstr>Safety Analysis</vt:lpstr>
      <vt:lpstr>Conclusion</vt:lpstr>
      <vt:lpstr>Conclusion</vt:lpstr>
      <vt:lpstr>Conclusion</vt:lpstr>
      <vt:lpstr>Conclusion</vt:lpstr>
      <vt:lpstr>Conclusion</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Portable Controlled-Noise Environment</dc:title>
  <dc:creator>Amanda</dc:creator>
  <cp:lastModifiedBy>Amanda</cp:lastModifiedBy>
  <cp:revision>148</cp:revision>
  <dcterms:created xsi:type="dcterms:W3CDTF">2012-12-01T18:48:46Z</dcterms:created>
  <dcterms:modified xsi:type="dcterms:W3CDTF">2012-12-03T13:43:14Z</dcterms:modified>
</cp:coreProperties>
</file>